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78" r:id="rId3"/>
    <p:sldId id="281" r:id="rId4"/>
    <p:sldId id="279" r:id="rId5"/>
    <p:sldId id="280" r:id="rId6"/>
    <p:sldId id="259" r:id="rId7"/>
    <p:sldId id="282" r:id="rId8"/>
    <p:sldId id="260" r:id="rId9"/>
    <p:sldId id="262" r:id="rId10"/>
    <p:sldId id="283" r:id="rId11"/>
    <p:sldId id="263" r:id="rId12"/>
    <p:sldId id="264" r:id="rId13"/>
    <p:sldId id="266" r:id="rId14"/>
    <p:sldId id="265" r:id="rId15"/>
    <p:sldId id="284" r:id="rId16"/>
    <p:sldId id="285" r:id="rId17"/>
    <p:sldId id="267" r:id="rId18"/>
    <p:sldId id="292" r:id="rId19"/>
    <p:sldId id="269" r:id="rId20"/>
    <p:sldId id="270" r:id="rId21"/>
    <p:sldId id="271" r:id="rId22"/>
    <p:sldId id="288" r:id="rId23"/>
    <p:sldId id="289" r:id="rId24"/>
    <p:sldId id="273" r:id="rId25"/>
    <p:sldId id="275" r:id="rId26"/>
    <p:sldId id="290" r:id="rId27"/>
    <p:sldId id="291" r:id="rId28"/>
    <p:sldId id="29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099CA"/>
    <a:srgbClr val="AEC5E0"/>
    <a:srgbClr val="305480"/>
    <a:srgbClr val="2C4A6E"/>
    <a:srgbClr val="1F3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769A5-D1F5-4639-B1AE-BD9DB89C6680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6251A-62F9-45B7-A5A8-9092C12602B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72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69F1-2952-4521-BF0E-2600488F02E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778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060BB-B820-4E8F-B8C6-47BE1A84E67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538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603D9A-B9E5-4D87-A04C-652AB4C2C3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53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3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1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14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80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9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0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23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008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27336-B869-4DFB-B7AA-B8007611EB64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FAFBC-CCB9-4855-9396-00CCE7CCA61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1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gif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29"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60040" y="1628800"/>
            <a:ext cx="8204448" cy="1470025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Autonomous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detection</a:t>
            </a:r>
            <a:r>
              <a:rPr lang="fr-FR" dirty="0" smtClean="0">
                <a:solidFill>
                  <a:schemeClr val="bg1"/>
                </a:solidFill>
              </a:rPr>
              <a:t> of air </a:t>
            </a:r>
            <a:r>
              <a:rPr lang="fr-FR" dirty="0" err="1" smtClean="0">
                <a:solidFill>
                  <a:schemeClr val="bg1"/>
                </a:solidFill>
              </a:rPr>
              <a:t>showers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with</a:t>
            </a:r>
            <a:r>
              <a:rPr lang="fr-FR" dirty="0" smtClean="0">
                <a:solidFill>
                  <a:schemeClr val="bg1"/>
                </a:solidFill>
              </a:rPr>
              <a:t> the TREND radio-</a:t>
            </a:r>
            <a:r>
              <a:rPr lang="fr-FR" dirty="0" err="1" smtClean="0">
                <a:solidFill>
                  <a:schemeClr val="bg1"/>
                </a:solidFill>
              </a:rPr>
              <a:t>array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94320" y="3384575"/>
            <a:ext cx="6400800" cy="1752600"/>
          </a:xfrm>
        </p:spPr>
        <p:txBody>
          <a:bodyPr/>
          <a:lstStyle/>
          <a:p>
            <a:r>
              <a:rPr lang="fr-FR" dirty="0" smtClean="0">
                <a:solidFill>
                  <a:srgbClr val="FFFF00"/>
                </a:solidFill>
              </a:rPr>
              <a:t>Olivier Martineau-Huynh</a:t>
            </a:r>
          </a:p>
          <a:p>
            <a:r>
              <a:rPr lang="fr-FR" dirty="0" smtClean="0">
                <a:solidFill>
                  <a:srgbClr val="FFFF00"/>
                </a:solidFill>
              </a:rPr>
              <a:t>KIAA workshop, </a:t>
            </a:r>
            <a:r>
              <a:rPr lang="fr-FR" dirty="0" err="1" smtClean="0">
                <a:solidFill>
                  <a:srgbClr val="FFFF00"/>
                </a:solidFill>
              </a:rPr>
              <a:t>BeiDa</a:t>
            </a:r>
            <a:endParaRPr lang="fr-FR" dirty="0" smtClean="0">
              <a:solidFill>
                <a:srgbClr val="FFFF00"/>
              </a:solidFill>
            </a:endParaRPr>
          </a:p>
          <a:p>
            <a:r>
              <a:rPr lang="fr-FR" dirty="0" smtClean="0">
                <a:solidFill>
                  <a:srgbClr val="FFFF00"/>
                </a:solidFill>
              </a:rPr>
              <a:t>August 18, </a:t>
            </a:r>
            <a:r>
              <a:rPr lang="fr-FR" dirty="0" smtClean="0">
                <a:solidFill>
                  <a:srgbClr val="FFFF00"/>
                </a:solidFill>
              </a:rPr>
              <a:t>2017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67544" y="5949280"/>
            <a:ext cx="7723974" cy="830997"/>
          </a:xfrm>
          <a:prstGeom prst="rect">
            <a:avLst/>
          </a:prstGeom>
          <a:solidFill>
            <a:srgbClr val="FFFFFF">
              <a:alpha val="40000"/>
            </a:srgbClr>
          </a:solidFill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NAOC: </a:t>
            </a:r>
            <a:r>
              <a:rPr lang="fr-FR" sz="1600" i="1" dirty="0" err="1" smtClean="0"/>
              <a:t>XiangPing</a:t>
            </a:r>
            <a:r>
              <a:rPr lang="fr-FR" sz="1600" i="1" dirty="0" smtClean="0"/>
              <a:t> Wu, </a:t>
            </a:r>
            <a:r>
              <a:rPr lang="fr-FR" sz="1600" i="1" dirty="0" err="1" smtClean="0"/>
              <a:t>Junhua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Gu</a:t>
            </a:r>
            <a:r>
              <a:rPr lang="fr-FR" sz="1600" i="1" dirty="0" smtClean="0"/>
              <a:t>, Sandra Le </a:t>
            </a:r>
            <a:r>
              <a:rPr lang="fr-FR" sz="1600" i="1" dirty="0" err="1" smtClean="0"/>
              <a:t>Coz</a:t>
            </a:r>
            <a:r>
              <a:rPr lang="fr-FR" sz="1600" i="1" dirty="0" smtClean="0"/>
              <a:t>, </a:t>
            </a:r>
            <a:r>
              <a:rPr lang="fr-FR" sz="1600" i="1" dirty="0" err="1" smtClean="0"/>
              <a:t>Jianli</a:t>
            </a:r>
            <a:r>
              <a:rPr lang="fr-FR" sz="1600" i="1" dirty="0" smtClean="0"/>
              <a:t> Zhang, Thomas </a:t>
            </a:r>
            <a:r>
              <a:rPr lang="fr-FR" sz="1600" i="1" dirty="0" err="1" smtClean="0"/>
              <a:t>Saugrin</a:t>
            </a:r>
            <a:r>
              <a:rPr lang="fr-FR" sz="1600" i="1" dirty="0" smtClean="0"/>
              <a:t>, Meng Zhao</a:t>
            </a:r>
          </a:p>
          <a:p>
            <a:r>
              <a:rPr lang="fr-FR" sz="1600" i="1" dirty="0" smtClean="0"/>
              <a:t>IHEP: </a:t>
            </a:r>
            <a:r>
              <a:rPr lang="fr-FR" sz="1600" i="1" dirty="0" err="1" smtClean="0"/>
              <a:t>HongBo</a:t>
            </a:r>
            <a:r>
              <a:rPr lang="fr-FR" sz="1600" i="1" dirty="0" smtClean="0"/>
              <a:t> Hu, </a:t>
            </a:r>
            <a:r>
              <a:rPr lang="fr-FR" sz="1600" i="1" dirty="0" err="1" smtClean="0"/>
              <a:t>Quanbu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Gou</a:t>
            </a:r>
            <a:r>
              <a:rPr lang="fr-FR" sz="1600" i="1" dirty="0" smtClean="0"/>
              <a:t>, Zhang Yi</a:t>
            </a:r>
          </a:p>
          <a:p>
            <a:r>
              <a:rPr lang="fr-FR" sz="1600" i="1" dirty="0" smtClean="0"/>
              <a:t>IN2P3: OMH, Valentin </a:t>
            </a:r>
            <a:r>
              <a:rPr lang="fr-FR" sz="1600" i="1" dirty="0" err="1" smtClean="0"/>
              <a:t>Niess</a:t>
            </a:r>
            <a:r>
              <a:rPr lang="fr-FR" sz="1600" i="1" dirty="0" smtClean="0"/>
              <a:t>, Didier Charrier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1050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Motivations for the TREND </a:t>
            </a:r>
            <a:r>
              <a:rPr lang="fr-FR" dirty="0" err="1" smtClean="0"/>
              <a:t>experiment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(as of 2008)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 smtClean="0"/>
              <a:t>Mid</a:t>
            </a:r>
            <a:r>
              <a:rPr lang="fr-FR" dirty="0" smtClean="0"/>
              <a:t> 2000’s: </a:t>
            </a:r>
            <a:r>
              <a:rPr lang="fr-FR" dirty="0" err="1" smtClean="0"/>
              <a:t>re-birth</a:t>
            </a:r>
            <a:r>
              <a:rPr lang="fr-FR" dirty="0" smtClean="0"/>
              <a:t> of EAS radio </a:t>
            </a:r>
            <a:r>
              <a:rPr lang="fr-FR" dirty="0" err="1" smtClean="0"/>
              <a:t>detection</a:t>
            </a:r>
            <a:r>
              <a:rPr lang="fr-FR" dirty="0" smtClean="0"/>
              <a:t> (CODALEMA &amp; LOPES)</a:t>
            </a:r>
            <a:endParaRPr lang="fr-FR" dirty="0"/>
          </a:p>
          <a:p>
            <a:pPr lvl="1"/>
            <a:r>
              <a:rPr lang="fr-FR" dirty="0" smtClean="0"/>
              <a:t>All </a:t>
            </a:r>
            <a:r>
              <a:rPr lang="fr-FR" dirty="0" err="1" smtClean="0"/>
              <a:t>primary</a:t>
            </a:r>
            <a:r>
              <a:rPr lang="fr-FR" dirty="0" smtClean="0"/>
              <a:t> informations (direction of </a:t>
            </a:r>
            <a:r>
              <a:rPr lang="fr-FR" dirty="0" err="1" smtClean="0"/>
              <a:t>origin</a:t>
            </a:r>
            <a:r>
              <a:rPr lang="fr-FR" dirty="0" smtClean="0"/>
              <a:t>, E, nature) accessible in </a:t>
            </a:r>
            <a:r>
              <a:rPr lang="fr-FR" dirty="0" err="1" smtClean="0"/>
              <a:t>principle</a:t>
            </a:r>
            <a:r>
              <a:rPr lang="fr-FR" dirty="0" smtClean="0"/>
              <a:t> </a:t>
            </a:r>
            <a:r>
              <a:rPr lang="fr-FR" dirty="0" err="1" smtClean="0"/>
              <a:t>through</a:t>
            </a:r>
            <a:r>
              <a:rPr lang="fr-FR" dirty="0" smtClean="0"/>
              <a:t> radio info.</a:t>
            </a:r>
          </a:p>
          <a:p>
            <a:pPr lvl="1"/>
            <a:r>
              <a:rPr lang="fr-FR" dirty="0" smtClean="0"/>
              <a:t>Large </a:t>
            </a:r>
            <a:r>
              <a:rPr lang="fr-FR" dirty="0" err="1" smtClean="0"/>
              <a:t>duty</a:t>
            </a:r>
            <a:r>
              <a:rPr lang="fr-FR" dirty="0" smtClean="0"/>
              <a:t> cycle &amp; </a:t>
            </a:r>
            <a:r>
              <a:rPr lang="fr-FR" dirty="0" err="1" smtClean="0"/>
              <a:t>access</a:t>
            </a:r>
            <a:r>
              <a:rPr lang="fr-FR" dirty="0" smtClean="0"/>
              <a:t> to </a:t>
            </a:r>
            <a:r>
              <a:rPr lang="fr-FR" dirty="0" err="1" smtClean="0"/>
              <a:t>shower</a:t>
            </a:r>
            <a:r>
              <a:rPr lang="fr-FR" dirty="0" smtClean="0"/>
              <a:t> </a:t>
            </a:r>
            <a:r>
              <a:rPr lang="fr-FR" dirty="0" err="1" smtClean="0"/>
              <a:t>development</a:t>
            </a:r>
            <a:r>
              <a:rPr lang="fr-FR" dirty="0" smtClean="0"/>
              <a:t> information.</a:t>
            </a:r>
          </a:p>
          <a:p>
            <a:pPr lvl="1"/>
            <a:r>
              <a:rPr lang="fr-FR" dirty="0" err="1" smtClean="0"/>
              <a:t>Fast</a:t>
            </a:r>
            <a:r>
              <a:rPr lang="fr-FR" dirty="0" smtClean="0"/>
              <a:t> </a:t>
            </a:r>
            <a:r>
              <a:rPr lang="fr-FR" dirty="0" err="1" smtClean="0"/>
              <a:t>electronics</a:t>
            </a:r>
            <a:r>
              <a:rPr lang="fr-FR" dirty="0" smtClean="0"/>
              <a:t> </a:t>
            </a:r>
            <a:r>
              <a:rPr lang="fr-FR" dirty="0" err="1" smtClean="0"/>
              <a:t>allow</a:t>
            </a:r>
            <a:r>
              <a:rPr lang="fr-FR" dirty="0" smtClean="0"/>
              <a:t> </a:t>
            </a:r>
            <a:r>
              <a:rPr lang="fr-FR" dirty="0" err="1" smtClean="0"/>
              <a:t>proper</a:t>
            </a:r>
            <a:r>
              <a:rPr lang="fr-FR" dirty="0" smtClean="0"/>
              <a:t> handling of </a:t>
            </a:r>
            <a:r>
              <a:rPr lang="fr-FR" dirty="0" err="1" smtClean="0"/>
              <a:t>antenna</a:t>
            </a:r>
            <a:r>
              <a:rPr lang="fr-FR" dirty="0" smtClean="0"/>
              <a:t> </a:t>
            </a:r>
            <a:r>
              <a:rPr lang="fr-FR" dirty="0" err="1" smtClean="0"/>
              <a:t>signals</a:t>
            </a:r>
            <a:endParaRPr lang="fr-FR" dirty="0" smtClean="0"/>
          </a:p>
          <a:p>
            <a:pPr lvl="1"/>
            <a:r>
              <a:rPr lang="fr-FR" dirty="0" smtClean="0"/>
              <a:t>Cheap, </a:t>
            </a:r>
            <a:r>
              <a:rPr lang="fr-FR" dirty="0" err="1" smtClean="0"/>
              <a:t>robust</a:t>
            </a:r>
            <a:r>
              <a:rPr lang="fr-FR" dirty="0" smtClean="0"/>
              <a:t> &amp; </a:t>
            </a:r>
            <a:r>
              <a:rPr lang="fr-FR" dirty="0" err="1" smtClean="0"/>
              <a:t>handable</a:t>
            </a:r>
            <a:r>
              <a:rPr lang="fr-FR" dirty="0" smtClean="0"/>
              <a:t> detectors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err="1" smtClean="0">
                <a:sym typeface="Wingdings" panose="05000000000000000000" pitchFamily="2" charset="2"/>
              </a:rPr>
              <a:t>well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suited</a:t>
            </a:r>
            <a:r>
              <a:rPr lang="fr-FR" dirty="0" smtClean="0">
                <a:sym typeface="Wingdings" panose="05000000000000000000" pitchFamily="2" charset="2"/>
              </a:rPr>
              <a:t> to large </a:t>
            </a:r>
            <a:r>
              <a:rPr lang="fr-FR" dirty="0" err="1" smtClean="0">
                <a:sym typeface="Wingdings" panose="05000000000000000000" pitchFamily="2" charset="2"/>
              </a:rPr>
              <a:t>arrays</a:t>
            </a:r>
            <a:r>
              <a:rPr lang="fr-FR" dirty="0" smtClean="0">
                <a:sym typeface="Wingdings" panose="05000000000000000000" pitchFamily="2" charset="2"/>
              </a:rPr>
              <a:t>.</a:t>
            </a:r>
          </a:p>
          <a:p>
            <a:pPr lvl="1"/>
            <a:endParaRPr lang="fr-FR" dirty="0" smtClean="0">
              <a:sym typeface="Wingdings" panose="05000000000000000000" pitchFamily="2" charset="2"/>
            </a:endParaRPr>
          </a:p>
          <a:p>
            <a:r>
              <a:rPr lang="fr-FR" dirty="0" smtClean="0">
                <a:sym typeface="Wingdings" panose="05000000000000000000" pitchFamily="2" charset="2"/>
              </a:rPr>
              <a:t>Challenge:</a:t>
            </a:r>
          </a:p>
          <a:p>
            <a:pPr lvl="1"/>
            <a:r>
              <a:rPr lang="fr-FR" dirty="0" err="1" smtClean="0">
                <a:sym typeface="Wingdings" panose="05000000000000000000" pitchFamily="2" charset="2"/>
              </a:rPr>
              <a:t>Many</a:t>
            </a:r>
            <a:r>
              <a:rPr lang="fr-FR" dirty="0" smtClean="0">
                <a:sym typeface="Wingdings" panose="05000000000000000000" pitchFamily="2" charset="2"/>
              </a:rPr>
              <a:t> radio sources in the signal </a:t>
            </a:r>
            <a:r>
              <a:rPr lang="fr-FR" dirty="0" err="1" smtClean="0">
                <a:sym typeface="Wingdings" panose="05000000000000000000" pitchFamily="2" charset="2"/>
              </a:rPr>
              <a:t>frequency</a:t>
            </a:r>
            <a:r>
              <a:rPr lang="fr-FR" dirty="0" smtClean="0">
                <a:sym typeface="Wingdings" panose="05000000000000000000" pitchFamily="2" charset="2"/>
              </a:rPr>
              <a:t> range (10s-~100 MHz)           </a:t>
            </a:r>
            <a:r>
              <a:rPr lang="fr-FR" dirty="0" err="1" smtClean="0">
                <a:sym typeface="Wingdings" panose="05000000000000000000" pitchFamily="2" charset="2"/>
              </a:rPr>
              <a:t>very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bad</a:t>
            </a:r>
            <a:r>
              <a:rPr lang="fr-FR" dirty="0" smtClean="0">
                <a:sym typeface="Wingdings" panose="05000000000000000000" pitchFamily="2" charset="2"/>
              </a:rPr>
              <a:t> signal/noise ratio </a:t>
            </a:r>
            <a:r>
              <a:rPr lang="fr-FR" dirty="0" err="1" smtClean="0">
                <a:sym typeface="Wingdings" panose="05000000000000000000" pitchFamily="2" charset="2"/>
              </a:rPr>
              <a:t>making</a:t>
            </a:r>
            <a:r>
              <a:rPr lang="fr-FR" dirty="0" smtClean="0">
                <a:sym typeface="Wingdings" panose="05000000000000000000" pitchFamily="2" charset="2"/>
              </a:rPr>
              <a:t> self </a:t>
            </a:r>
            <a:r>
              <a:rPr lang="fr-FR" dirty="0" err="1" smtClean="0">
                <a:sym typeface="Wingdings" panose="05000000000000000000" pitchFamily="2" charset="2"/>
              </a:rPr>
              <a:t>triggering</a:t>
            </a:r>
            <a:r>
              <a:rPr lang="fr-FR" dirty="0" smtClean="0">
                <a:sym typeface="Wingdings" panose="05000000000000000000" pitchFamily="2" charset="2"/>
              </a:rPr>
              <a:t> &amp; EAS identification </a:t>
            </a:r>
            <a:r>
              <a:rPr lang="fr-FR" dirty="0" err="1" smtClean="0">
                <a:sym typeface="Wingdings" panose="05000000000000000000" pitchFamily="2" charset="2"/>
              </a:rPr>
              <a:t>challenging</a:t>
            </a:r>
            <a:r>
              <a:rPr lang="fr-FR" dirty="0" smtClean="0">
                <a:sym typeface="Wingdings" panose="05000000000000000000" pitchFamily="2" charset="2"/>
              </a:rPr>
              <a:t>.</a:t>
            </a:r>
          </a:p>
          <a:p>
            <a:pPr lvl="1"/>
            <a:r>
              <a:rPr lang="fr-FR" dirty="0" smtClean="0">
                <a:sym typeface="Wingdings" panose="05000000000000000000" pitchFamily="2" charset="2"/>
              </a:rPr>
              <a:t>Most  </a:t>
            </a:r>
            <a:r>
              <a:rPr lang="fr-FR" dirty="0" err="1" smtClean="0">
                <a:sym typeface="Wingdings" panose="05000000000000000000" pitchFamily="2" charset="2"/>
              </a:rPr>
              <a:t>arrays</a:t>
            </a:r>
            <a:r>
              <a:rPr lang="fr-FR" dirty="0" smtClean="0">
                <a:sym typeface="Wingdings" panose="05000000000000000000" pitchFamily="2" charset="2"/>
              </a:rPr>
              <a:t> (</a:t>
            </a:r>
            <a:r>
              <a:rPr lang="fr-FR" dirty="0" err="1" smtClean="0">
                <a:sym typeface="Wingdings" panose="05000000000000000000" pitchFamily="2" charset="2"/>
              </a:rPr>
              <a:t>developped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atop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existing</a:t>
            </a:r>
            <a:r>
              <a:rPr lang="fr-FR" dirty="0" smtClean="0">
                <a:sym typeface="Wingdings" panose="05000000000000000000" pitchFamily="2" charset="2"/>
              </a:rPr>
              <a:t> setups) </a:t>
            </a:r>
            <a:r>
              <a:rPr lang="fr-FR" dirty="0" err="1" smtClean="0">
                <a:sym typeface="Wingdings" panose="05000000000000000000" pitchFamily="2" charset="2"/>
              </a:rPr>
              <a:t>rely</a:t>
            </a:r>
            <a:r>
              <a:rPr lang="fr-FR" dirty="0" smtClean="0">
                <a:sym typeface="Wingdings" panose="05000000000000000000" pitchFamily="2" charset="2"/>
              </a:rPr>
              <a:t> on </a:t>
            </a:r>
            <a:r>
              <a:rPr lang="fr-FR" dirty="0" err="1" smtClean="0">
                <a:sym typeface="Wingdings" panose="05000000000000000000" pitchFamily="2" charset="2"/>
              </a:rPr>
              <a:t>external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triggering</a:t>
            </a:r>
            <a:r>
              <a:rPr lang="fr-FR" dirty="0" smtClean="0">
                <a:sym typeface="Wingdings" panose="05000000000000000000" pitchFamily="2" charset="2"/>
              </a:rPr>
              <a:t>.</a:t>
            </a:r>
          </a:p>
          <a:p>
            <a:pPr lvl="1"/>
            <a:endParaRPr lang="fr-FR" dirty="0" smtClean="0">
              <a:sym typeface="Wingdings" panose="05000000000000000000" pitchFamily="2" charset="2"/>
            </a:endParaRPr>
          </a:p>
          <a:p>
            <a:r>
              <a:rPr lang="fr-FR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Need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for </a:t>
            </a:r>
            <a:r>
              <a:rPr lang="fr-FR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</a:t>
            </a:r>
            <a:r>
              <a:rPr lang="fr-FR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nvestigatation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of </a:t>
            </a:r>
            <a:r>
              <a:rPr lang="fr-FR" b="1" u="sng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autonomous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radiodetection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of air </a:t>
            </a:r>
            <a:r>
              <a:rPr lang="fr-FR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showers</a:t>
            </a:r>
            <a:r>
              <a:rPr lang="fr-FR" b="1" dirty="0" smtClean="0">
                <a:sym typeface="Wingdings" panose="05000000000000000000" pitchFamily="2" charset="2"/>
              </a:rPr>
              <a:t>.</a:t>
            </a:r>
            <a:endParaRPr lang="fr-FR" b="1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90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1" y="1268760"/>
            <a:ext cx="4171281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-85700"/>
            <a:ext cx="7358063" cy="1714500"/>
          </a:xfrm>
        </p:spPr>
        <p:txBody>
          <a:bodyPr/>
          <a:lstStyle/>
          <a:p>
            <a:pPr eaLnBrk="1" hangingPunct="1"/>
            <a:r>
              <a:rPr lang="en-US" altLang="fr-FR" dirty="0" smtClean="0"/>
              <a:t>TREND genesis</a:t>
            </a:r>
            <a:br>
              <a:rPr lang="en-US" altLang="fr-FR" dirty="0" smtClean="0"/>
            </a:br>
            <a:r>
              <a:rPr lang="en-US" altLang="fr-FR" dirty="0" smtClean="0"/>
              <a:t>(2007-2008)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21" y="1893596"/>
            <a:ext cx="459990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4" r="1804"/>
          <a:stretch>
            <a:fillRect/>
          </a:stretch>
        </p:blipFill>
        <p:spPr bwMode="auto">
          <a:xfrm>
            <a:off x="4768453" y="3429503"/>
            <a:ext cx="4375547" cy="337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1" y="5325144"/>
            <a:ext cx="4768453" cy="1468760"/>
          </a:xfrm>
        </p:spPr>
        <p:txBody>
          <a:bodyPr>
            <a:normAutofit fontScale="85000" lnSpcReduction="20000"/>
          </a:bodyPr>
          <a:lstStyle/>
          <a:p>
            <a:r>
              <a:rPr lang="fr-FR" sz="2400" dirty="0" smtClean="0"/>
              <a:t>Meeting </a:t>
            </a:r>
            <a:r>
              <a:rPr lang="fr-FR" sz="2400" dirty="0" err="1" smtClean="0"/>
              <a:t>with</a:t>
            </a:r>
            <a:r>
              <a:rPr lang="fr-FR" sz="2400" dirty="0" smtClean="0"/>
              <a:t> Wu </a:t>
            </a:r>
            <a:r>
              <a:rPr lang="fr-FR" sz="2400" dirty="0" err="1" smtClean="0"/>
              <a:t>XiangPing</a:t>
            </a:r>
            <a:r>
              <a:rPr lang="fr-FR" sz="2400" dirty="0" smtClean="0"/>
              <a:t> &amp; Hu </a:t>
            </a:r>
            <a:r>
              <a:rPr lang="fr-FR" sz="2400" dirty="0" err="1" smtClean="0"/>
              <a:t>HongBo</a:t>
            </a:r>
            <a:r>
              <a:rPr lang="fr-FR" sz="2400" dirty="0" smtClean="0"/>
              <a:t> + IN2P3 radio-experts (2007)</a:t>
            </a:r>
          </a:p>
          <a:p>
            <a:r>
              <a:rPr lang="fr-FR" sz="2400" dirty="0" smtClean="0"/>
              <a:t>Survey of 21CMA site (</a:t>
            </a:r>
            <a:r>
              <a:rPr lang="fr-FR" sz="2400" dirty="0" err="1" smtClean="0"/>
              <a:t>Summer</a:t>
            </a:r>
            <a:r>
              <a:rPr lang="fr-FR" sz="2400" dirty="0" smtClean="0"/>
              <a:t> 2008)</a:t>
            </a:r>
          </a:p>
          <a:p>
            <a:r>
              <a:rPr lang="fr-FR" sz="2400" dirty="0" smtClean="0"/>
              <a:t>OMH @ NAOC/IHEP (09/2008 – 08/2013)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849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:\MT 250\PICTURES\Ulastai\IMG_067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8"/>
          <a:stretch/>
        </p:blipFill>
        <p:spPr bwMode="auto">
          <a:xfrm>
            <a:off x="4716421" y="1390129"/>
            <a:ext cx="4420183" cy="37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e 22"/>
          <p:cNvGrpSpPr/>
          <p:nvPr/>
        </p:nvGrpSpPr>
        <p:grpSpPr>
          <a:xfrm>
            <a:off x="4416137" y="1168883"/>
            <a:ext cx="4764375" cy="4492365"/>
            <a:chOff x="4416137" y="1168883"/>
            <a:chExt cx="4764375" cy="4492365"/>
          </a:xfrm>
        </p:grpSpPr>
        <p:grpSp>
          <p:nvGrpSpPr>
            <p:cNvPr id="13" name="Group 12"/>
            <p:cNvGrpSpPr/>
            <p:nvPr/>
          </p:nvGrpSpPr>
          <p:grpSpPr>
            <a:xfrm>
              <a:off x="4416137" y="1168883"/>
              <a:ext cx="4764375" cy="4492365"/>
              <a:chOff x="4311350" y="2321011"/>
              <a:chExt cx="4764375" cy="4492365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78" t="3745" r="7547"/>
              <a:stretch/>
            </p:blipFill>
            <p:spPr>
              <a:xfrm>
                <a:off x="4311350" y="2321011"/>
                <a:ext cx="4764375" cy="4492365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>
              <a:xfrm>
                <a:off x="5031646" y="2609043"/>
                <a:ext cx="1320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Short </a:t>
                </a:r>
                <a:r>
                  <a:rPr lang="fr-FR" dirty="0" err="1" smtClean="0"/>
                  <a:t>waves</a:t>
                </a:r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471590" y="3657805"/>
                <a:ext cx="1175322" cy="646331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 smtClean="0"/>
                  <a:t>TREND </a:t>
                </a:r>
              </a:p>
              <a:p>
                <a:pPr algn="ctr"/>
                <a:r>
                  <a:rPr lang="fr-FR" b="1" dirty="0" smtClean="0"/>
                  <a:t>@ </a:t>
                </a:r>
                <a:r>
                  <a:rPr lang="fr-FR" b="1" dirty="0" err="1" smtClean="0"/>
                  <a:t>Ulastai</a:t>
                </a:r>
                <a:endParaRPr lang="en-US" b="1" dirty="0"/>
              </a:p>
            </p:txBody>
          </p:sp>
        </p:grpSp>
        <p:grpSp>
          <p:nvGrpSpPr>
            <p:cNvPr id="21" name="Groupe 20"/>
            <p:cNvGrpSpPr/>
            <p:nvPr/>
          </p:nvGrpSpPr>
          <p:grpSpPr>
            <a:xfrm>
              <a:off x="7452320" y="1412776"/>
              <a:ext cx="1656184" cy="1015663"/>
              <a:chOff x="7380312" y="1484784"/>
              <a:chExt cx="1656184" cy="1015663"/>
            </a:xfrm>
          </p:grpSpPr>
          <p:cxnSp>
            <p:nvCxnSpPr>
              <p:cNvPr id="7" name="Connecteur droit 6"/>
              <p:cNvCxnSpPr/>
              <p:nvPr/>
            </p:nvCxnSpPr>
            <p:spPr>
              <a:xfrm>
                <a:off x="7380312" y="1628800"/>
                <a:ext cx="432048" cy="0"/>
              </a:xfrm>
              <a:prstGeom prst="line">
                <a:avLst/>
              </a:prstGeom>
              <a:ln w="28575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ZoneTexte 11"/>
              <p:cNvSpPr txBox="1"/>
              <p:nvPr/>
            </p:nvSpPr>
            <p:spPr>
              <a:xfrm>
                <a:off x="7816095" y="1484784"/>
                <a:ext cx="122040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/>
                  <a:t>Simulated</a:t>
                </a:r>
                <a:r>
                  <a:rPr lang="fr-FR" sz="1200" b="1" dirty="0" smtClean="0"/>
                  <a:t> </a:t>
                </a:r>
              </a:p>
              <a:p>
                <a:r>
                  <a:rPr lang="fr-FR" sz="1200" b="1" dirty="0" err="1" smtClean="0"/>
                  <a:t>galactic</a:t>
                </a:r>
                <a:r>
                  <a:rPr lang="fr-FR" sz="1200" b="1" dirty="0" smtClean="0"/>
                  <a:t> </a:t>
                </a:r>
                <a:r>
                  <a:rPr lang="fr-FR" sz="1200" b="1" dirty="0" err="1" smtClean="0"/>
                  <a:t>bckgd</a:t>
                </a:r>
                <a:endParaRPr lang="fr-FR" sz="1200" b="1" dirty="0" smtClean="0"/>
              </a:p>
              <a:p>
                <a:endParaRPr lang="fr-FR" sz="1200" b="1" dirty="0"/>
              </a:p>
              <a:p>
                <a:r>
                  <a:rPr lang="fr-FR" sz="1200" b="1" dirty="0" err="1" smtClean="0"/>
                  <a:t>Measured</a:t>
                </a:r>
                <a:r>
                  <a:rPr lang="fr-FR" sz="1200" b="1" dirty="0" smtClean="0"/>
                  <a:t> </a:t>
                </a:r>
                <a:r>
                  <a:rPr lang="fr-FR" sz="1200" b="1" dirty="0" err="1" smtClean="0"/>
                  <a:t>bckgd</a:t>
                </a:r>
                <a:r>
                  <a:rPr lang="fr-FR" sz="1200" b="1" dirty="0" smtClean="0"/>
                  <a:t> noise</a:t>
                </a:r>
                <a:endParaRPr lang="fr-FR" sz="1200" b="1" dirty="0"/>
              </a:p>
            </p:txBody>
          </p:sp>
          <p:cxnSp>
            <p:nvCxnSpPr>
              <p:cNvPr id="22" name="Connecteur droit 21"/>
              <p:cNvCxnSpPr/>
              <p:nvPr/>
            </p:nvCxnSpPr>
            <p:spPr>
              <a:xfrm>
                <a:off x="7380312" y="2204864"/>
                <a:ext cx="432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840" y="116632"/>
            <a:ext cx="8229600" cy="1143000"/>
          </a:xfrm>
        </p:spPr>
        <p:txBody>
          <a:bodyPr/>
          <a:lstStyle/>
          <a:p>
            <a:r>
              <a:rPr lang="fr-FR" dirty="0" smtClean="0"/>
              <a:t>The TREND site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16" y="5560640"/>
            <a:ext cx="8849784" cy="892696"/>
          </a:xfrm>
        </p:spPr>
        <p:txBody>
          <a:bodyPr>
            <a:normAutofit fontScale="92500"/>
          </a:bodyPr>
          <a:lstStyle/>
          <a:p>
            <a:r>
              <a:rPr lang="fr-FR" sz="2400" dirty="0" err="1" smtClean="0"/>
              <a:t>Ulastai</a:t>
            </a:r>
            <a:r>
              <a:rPr lang="fr-FR" sz="2400" dirty="0" smtClean="0"/>
              <a:t>, </a:t>
            </a:r>
            <a:r>
              <a:rPr lang="fr-FR" sz="2400" dirty="0" err="1" smtClean="0"/>
              <a:t>Tianshan</a:t>
            </a:r>
            <a:r>
              <a:rPr lang="fr-FR" sz="2400" dirty="0" smtClean="0"/>
              <a:t> </a:t>
            </a:r>
            <a:r>
              <a:rPr lang="fr-FR" sz="2400" dirty="0" err="1" smtClean="0"/>
              <a:t>mountains</a:t>
            </a:r>
            <a:r>
              <a:rPr lang="fr-FR" sz="2400" dirty="0" smtClean="0"/>
              <a:t>, </a:t>
            </a:r>
            <a:r>
              <a:rPr lang="fr-FR" sz="2400" dirty="0" err="1" smtClean="0"/>
              <a:t>XinJiang</a:t>
            </a:r>
            <a:r>
              <a:rPr lang="fr-FR" sz="2400" dirty="0" smtClean="0"/>
              <a:t> </a:t>
            </a:r>
            <a:r>
              <a:rPr lang="fr-FR" sz="2400" dirty="0" err="1" smtClean="0"/>
              <a:t>autonomous</a:t>
            </a:r>
            <a:r>
              <a:rPr lang="fr-FR" sz="2400" dirty="0" smtClean="0"/>
              <a:t> province (2650m </a:t>
            </a:r>
            <a:r>
              <a:rPr lang="fr-FR" sz="2400" dirty="0" err="1" smtClean="0"/>
              <a:t>asl</a:t>
            </a:r>
            <a:r>
              <a:rPr lang="fr-FR" sz="2400" dirty="0" smtClean="0"/>
              <a:t>)</a:t>
            </a:r>
          </a:p>
          <a:p>
            <a:r>
              <a:rPr lang="fr-FR" sz="2400" dirty="0" smtClean="0"/>
              <a:t>Background noise </a:t>
            </a:r>
            <a:r>
              <a:rPr lang="fr-FR" sz="2400" dirty="0" err="1" smtClean="0"/>
              <a:t>very</a:t>
            </a:r>
            <a:r>
              <a:rPr lang="fr-FR" sz="2400" dirty="0" smtClean="0"/>
              <a:t> close to optimal (</a:t>
            </a:r>
            <a:r>
              <a:rPr lang="fr-FR" sz="2400" dirty="0" err="1" smtClean="0"/>
              <a:t>Galactic</a:t>
            </a:r>
            <a:r>
              <a:rPr lang="fr-FR" sz="2400" dirty="0" smtClean="0"/>
              <a:t> </a:t>
            </a:r>
            <a:r>
              <a:rPr lang="fr-FR" sz="2400" dirty="0" err="1" smtClean="0"/>
              <a:t>emission</a:t>
            </a:r>
            <a:r>
              <a:rPr lang="fr-FR" sz="2400" dirty="0" smtClean="0"/>
              <a:t>)</a:t>
            </a:r>
            <a:endParaRPr lang="fr-FR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107504" y="1390129"/>
            <a:ext cx="4212891" cy="3767063"/>
            <a:chOff x="-17242" y="2420888"/>
            <a:chExt cx="3968042" cy="3312368"/>
          </a:xfrm>
        </p:grpSpPr>
        <p:pic>
          <p:nvPicPr>
            <p:cNvPr id="1026" name="Picture 2" descr="C:\Documents and Settings\martineau\Mes documents\TREND\docs\presProjet\presARENA2010.key\chine-relief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242" y="2420888"/>
              <a:ext cx="3968042" cy="331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5-Point Star 3"/>
            <p:cNvSpPr/>
            <p:nvPr/>
          </p:nvSpPr>
          <p:spPr>
            <a:xfrm>
              <a:off x="683568" y="3212976"/>
              <a:ext cx="216024" cy="216024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5-Point Star 7"/>
            <p:cNvSpPr/>
            <p:nvPr/>
          </p:nvSpPr>
          <p:spPr>
            <a:xfrm>
              <a:off x="835968" y="3068960"/>
              <a:ext cx="216024" cy="216024"/>
            </a:xfrm>
            <a:prstGeom prst="star5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5590" y="2730566"/>
              <a:ext cx="96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Urumqi</a:t>
              </a:r>
              <a:endParaRPr lang="fr-FR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528" y="3347700"/>
              <a:ext cx="9188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/>
                <a:t>Ulastai</a:t>
              </a:r>
              <a:endParaRPr lang="fr-FR" b="1" dirty="0"/>
            </a:p>
          </p:txBody>
        </p:sp>
      </p:grpSp>
      <p:sp>
        <p:nvSpPr>
          <p:cNvPr id="19" name="TextBox 9"/>
          <p:cNvSpPr txBox="1"/>
          <p:nvPr/>
        </p:nvSpPr>
        <p:spPr>
          <a:xfrm>
            <a:off x="2795042" y="2483604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Beijing</a:t>
            </a:r>
            <a:endParaRPr lang="fr-FR" b="1" dirty="0"/>
          </a:p>
        </p:txBody>
      </p:sp>
      <p:sp>
        <p:nvSpPr>
          <p:cNvPr id="18" name="Striped Right Arrow 17"/>
          <p:cNvSpPr/>
          <p:nvPr/>
        </p:nvSpPr>
        <p:spPr>
          <a:xfrm>
            <a:off x="6012160" y="3488244"/>
            <a:ext cx="3024336" cy="1656184"/>
          </a:xfrm>
          <a:prstGeom prst="stripedRightArrow">
            <a:avLst>
              <a:gd name="adj1" fmla="val 72364"/>
              <a:gd name="adj2" fmla="val 30431"/>
            </a:avLst>
          </a:prstGeom>
          <a:solidFill>
            <a:srgbClr val="92D050">
              <a:alpha val="3411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4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911" y="235137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The 21cm </a:t>
            </a:r>
            <a:r>
              <a:rPr lang="fr-FR" dirty="0" err="1" smtClean="0"/>
              <a:t>array</a:t>
            </a:r>
            <a:endParaRPr lang="fr-FR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3890"/>
            <a:ext cx="3070895" cy="363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23"/>
          <a:stretch/>
        </p:blipFill>
        <p:spPr bwMode="auto">
          <a:xfrm>
            <a:off x="717508" y="138089"/>
            <a:ext cx="604604" cy="645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22112" y="5671076"/>
            <a:ext cx="7423598" cy="4942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47005" y="5694235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East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246722" y="5731243"/>
            <a:ext cx="7248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West</a:t>
            </a:r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628229" y="25431"/>
            <a:ext cx="79541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/>
              <a:t>North</a:t>
            </a:r>
            <a:endParaRPr lang="fr-FR" dirty="0"/>
          </a:p>
        </p:txBody>
      </p:sp>
      <p:sp>
        <p:nvSpPr>
          <p:cNvPr id="14" name="TextBox 13"/>
          <p:cNvSpPr txBox="1"/>
          <p:nvPr/>
        </p:nvSpPr>
        <p:spPr>
          <a:xfrm>
            <a:off x="602032" y="6488668"/>
            <a:ext cx="8114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South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088650" y="6304001"/>
            <a:ext cx="792088" cy="3563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DAQ</a:t>
            </a:r>
            <a:endParaRPr lang="fr-FR" sz="1600" b="1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84853" y="320766"/>
            <a:ext cx="0" cy="6093905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7504" y="3068960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4 km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322112" y="6237312"/>
            <a:ext cx="7211168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55946" y="6317873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3</a:t>
            </a:r>
            <a:r>
              <a:rPr lang="fr-FR" b="1" dirty="0" smtClean="0"/>
              <a:t> km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46551" y="2200796"/>
            <a:ext cx="44378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/>
              <a:t>Radiointerferometer</a:t>
            </a:r>
            <a:r>
              <a:rPr lang="fr-FR" sz="2400" dirty="0" smtClean="0"/>
              <a:t> for the </a:t>
            </a:r>
            <a:r>
              <a:rPr lang="fr-FR" sz="2400" dirty="0" err="1" smtClean="0"/>
              <a:t>study</a:t>
            </a:r>
            <a:r>
              <a:rPr lang="fr-FR" sz="2400" dirty="0" smtClean="0"/>
              <a:t> of the </a:t>
            </a:r>
            <a:r>
              <a:rPr lang="fr-FR" sz="2400" dirty="0" err="1" smtClean="0"/>
              <a:t>Epoch</a:t>
            </a:r>
            <a:r>
              <a:rPr lang="fr-FR" sz="2400" dirty="0" smtClean="0"/>
              <a:t> of </a:t>
            </a:r>
            <a:r>
              <a:rPr lang="fr-FR" sz="2400" dirty="0" err="1" smtClean="0"/>
              <a:t>Reionization</a:t>
            </a:r>
            <a:r>
              <a:rPr lang="fr-FR" sz="2400" dirty="0" smtClean="0"/>
              <a:t> (</a:t>
            </a:r>
            <a:r>
              <a:rPr lang="fr-FR" sz="2400" b="1" dirty="0" smtClean="0"/>
              <a:t>Wu </a:t>
            </a:r>
            <a:r>
              <a:rPr lang="fr-FR" sz="2400" b="1" dirty="0" err="1" smtClean="0"/>
              <a:t>XiangPing</a:t>
            </a:r>
            <a:r>
              <a:rPr lang="fr-FR" sz="2400" b="1" dirty="0" smtClean="0"/>
              <a:t>, NAOC</a:t>
            </a:r>
            <a:r>
              <a:rPr lang="fr-FR" sz="2400" dirty="0" smtClean="0"/>
              <a:t>) </a:t>
            </a:r>
            <a:r>
              <a:rPr lang="fr-FR" sz="2400" dirty="0" err="1" smtClean="0"/>
              <a:t>completed</a:t>
            </a:r>
            <a:r>
              <a:rPr lang="fr-FR" sz="2400" dirty="0" smtClean="0"/>
              <a:t> in 2007.</a:t>
            </a:r>
          </a:p>
          <a:p>
            <a:endParaRPr lang="fr-FR" sz="2400" dirty="0"/>
          </a:p>
          <a:p>
            <a:r>
              <a:rPr lang="fr-FR" sz="2400" dirty="0" smtClean="0"/>
              <a:t>Contact </a:t>
            </a:r>
            <a:r>
              <a:rPr lang="fr-FR" sz="2400" dirty="0" err="1" smtClean="0"/>
              <a:t>through</a:t>
            </a:r>
            <a:r>
              <a:rPr lang="fr-FR" sz="2400" dirty="0" smtClean="0"/>
              <a:t> FCPPL network </a:t>
            </a:r>
          </a:p>
          <a:p>
            <a:r>
              <a:rPr lang="fr-FR" sz="2400" dirty="0" smtClean="0"/>
              <a:t>(</a:t>
            </a:r>
            <a:r>
              <a:rPr lang="fr-FR" sz="2400" dirty="0" err="1" smtClean="0"/>
              <a:t>Roos</a:t>
            </a:r>
            <a:r>
              <a:rPr lang="fr-FR" sz="2400" dirty="0" smtClean="0"/>
              <a:t> &amp; Tao)</a:t>
            </a:r>
          </a:p>
        </p:txBody>
      </p:sp>
    </p:spTree>
    <p:extLst>
      <p:ext uri="{BB962C8B-B14F-4D97-AF65-F5344CB8AC3E}">
        <p14:creationId xmlns:p14="http://schemas.microsoft.com/office/powerpoint/2010/main" val="32708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9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0" y="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</a:rPr>
              <a:t>RADIO PERFORMANCES:</a:t>
            </a:r>
          </a:p>
          <a:p>
            <a:pPr algn="ctr"/>
            <a:r>
              <a:rPr lang="en-US" sz="3200" b="1" dirty="0" smtClean="0">
                <a:latin typeface="Calibri" pitchFamily="34" charset="0"/>
              </a:rPr>
              <a:t>DIRECTION RECONSTRUCTION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07504" y="1167135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sz="2400" b="1" u="sng" dirty="0" smtClean="0"/>
              <a:t>Plane </a:t>
            </a:r>
            <a:r>
              <a:rPr lang="fr-FR" sz="2400" b="1" u="sng" dirty="0" err="1" smtClean="0"/>
              <a:t>track</a:t>
            </a:r>
            <a:r>
              <a:rPr lang="fr-FR" sz="2400" b="1" u="sng" dirty="0" smtClean="0"/>
              <a:t> reconstruction :</a:t>
            </a:r>
            <a:endParaRPr lang="fr-FR" sz="2400" b="1" u="sng" dirty="0"/>
          </a:p>
        </p:txBody>
      </p:sp>
      <p:sp>
        <p:nvSpPr>
          <p:cNvPr id="9" name="ZoneTexte 8"/>
          <p:cNvSpPr txBox="1"/>
          <p:nvPr/>
        </p:nvSpPr>
        <p:spPr>
          <a:xfrm>
            <a:off x="5220072" y="1268760"/>
            <a:ext cx="331236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- 3037 </a:t>
            </a:r>
            <a:r>
              <a:rPr lang="fr-FR" dirty="0" err="1" smtClean="0"/>
              <a:t>events</a:t>
            </a:r>
            <a:r>
              <a:rPr lang="fr-FR" dirty="0" smtClean="0"/>
              <a:t> in 4 minutes</a:t>
            </a:r>
          </a:p>
          <a:p>
            <a:pPr>
              <a:buFontTx/>
              <a:buChar char="-"/>
            </a:pPr>
            <a:r>
              <a:rPr lang="fr-FR" dirty="0" smtClean="0"/>
              <a:t> </a:t>
            </a:r>
            <a:r>
              <a:rPr lang="el-GR" dirty="0" smtClean="0"/>
              <a:t>Θ</a:t>
            </a:r>
            <a:r>
              <a:rPr lang="fr-FR" dirty="0" smtClean="0"/>
              <a:t> &gt; 60°</a:t>
            </a:r>
          </a:p>
          <a:p>
            <a:pPr>
              <a:buFontTx/>
              <a:buChar char="-"/>
            </a:pPr>
            <a:r>
              <a:rPr lang="fr-FR" dirty="0"/>
              <a:t> </a:t>
            </a:r>
            <a:r>
              <a:rPr lang="fr-FR" dirty="0" smtClean="0"/>
              <a:t>Max </a:t>
            </a:r>
            <a:r>
              <a:rPr lang="fr-FR" dirty="0" err="1" smtClean="0"/>
              <a:t>multiplicity</a:t>
            </a:r>
            <a:r>
              <a:rPr lang="fr-FR" dirty="0" smtClean="0"/>
              <a:t>: 40</a:t>
            </a:r>
            <a:endParaRPr lang="fr-FR" dirty="0"/>
          </a:p>
        </p:txBody>
      </p:sp>
      <p:grpSp>
        <p:nvGrpSpPr>
          <p:cNvPr id="2" name="Groupe 1"/>
          <p:cNvGrpSpPr/>
          <p:nvPr/>
        </p:nvGrpSpPr>
        <p:grpSpPr>
          <a:xfrm>
            <a:off x="1835696" y="5536446"/>
            <a:ext cx="5760640" cy="903005"/>
            <a:chOff x="1331640" y="5536446"/>
            <a:chExt cx="5760640" cy="903005"/>
          </a:xfrm>
        </p:grpSpPr>
        <p:sp>
          <p:nvSpPr>
            <p:cNvPr id="10" name="ZoneTexte 9"/>
            <p:cNvSpPr txBox="1"/>
            <p:nvPr/>
          </p:nvSpPr>
          <p:spPr>
            <a:xfrm>
              <a:off x="1331640" y="5588596"/>
              <a:ext cx="56886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smtClean="0"/>
                <a:t>Total </a:t>
              </a:r>
              <a:r>
                <a:rPr lang="fr-FR" sz="2400" b="1" dirty="0" err="1" smtClean="0"/>
                <a:t>angular</a:t>
              </a:r>
              <a:r>
                <a:rPr lang="fr-FR" sz="2400" b="1" dirty="0" smtClean="0"/>
                <a:t> </a:t>
              </a:r>
              <a:r>
                <a:rPr lang="fr-FR" sz="2400" b="1" dirty="0" err="1" smtClean="0"/>
                <a:t>resolution</a:t>
              </a:r>
              <a:r>
                <a:rPr lang="fr-FR" sz="2400" b="1" dirty="0" smtClean="0"/>
                <a:t> &lt;1.5°</a:t>
              </a:r>
              <a:r>
                <a:rPr lang="fr-FR" sz="2400" dirty="0" smtClean="0"/>
                <a:t> on the </a:t>
              </a:r>
              <a:r>
                <a:rPr lang="fr-FR" sz="2400" dirty="0" err="1" smtClean="0"/>
                <a:t>track</a:t>
              </a:r>
              <a:endParaRPr lang="fr-FR" sz="2400" dirty="0" smtClean="0"/>
            </a:p>
            <a:p>
              <a:pPr algn="ctr"/>
              <a:r>
                <a:rPr lang="fr-FR" sz="2400" dirty="0" smtClean="0"/>
                <a:t>(and </a:t>
              </a:r>
              <a:r>
                <a:rPr lang="fr-FR" sz="2400" dirty="0" err="1" smtClean="0"/>
                <a:t>improves</a:t>
              </a:r>
              <a:r>
                <a:rPr lang="fr-FR" sz="2400" dirty="0" smtClean="0"/>
                <a:t> </a:t>
              </a:r>
              <a:r>
                <a:rPr lang="fr-FR" sz="2400" dirty="0" err="1" smtClean="0"/>
                <a:t>with</a:t>
              </a:r>
              <a:r>
                <a:rPr lang="fr-FR" sz="2400" dirty="0" smtClean="0"/>
                <a:t> </a:t>
              </a:r>
              <a:r>
                <a:rPr lang="fr-FR" sz="2400" dirty="0" err="1" smtClean="0"/>
                <a:t>smaller</a:t>
              </a:r>
              <a:r>
                <a:rPr lang="fr-FR" sz="2400" dirty="0" smtClean="0"/>
                <a:t> </a:t>
              </a:r>
              <a:r>
                <a:rPr lang="fr-FR" sz="2400" dirty="0" err="1" smtClean="0"/>
                <a:t>zenithal</a:t>
              </a:r>
              <a:r>
                <a:rPr lang="fr-FR" sz="2400" dirty="0" smtClean="0"/>
                <a:t> angle) </a:t>
              </a:r>
              <a:endParaRPr lang="fr-FR" sz="24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03648" y="5536446"/>
              <a:ext cx="5688632" cy="9030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4071583" cy="36724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92846"/>
            <a:ext cx="3915139" cy="293635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95350" y="2505670"/>
            <a:ext cx="20210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Point source recons</a:t>
            </a:r>
          </a:p>
          <a:p>
            <a:r>
              <a:rPr lang="en-US" dirty="0" err="1" smtClean="0"/>
              <a:t>mult</a:t>
            </a:r>
            <a:r>
              <a:rPr lang="en-US" dirty="0" smtClean="0"/>
              <a:t> ≥ 22 antennas</a:t>
            </a:r>
          </a:p>
          <a:p>
            <a:r>
              <a:rPr lang="en-US" dirty="0" smtClean="0"/>
              <a:t>σ = 0.7°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0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/>
          <a:p>
            <a:r>
              <a:rPr lang="fr-FR" dirty="0" smtClean="0"/>
              <a:t>Radio background</a:t>
            </a:r>
            <a:endParaRPr lang="fr-FR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" t="6293" r="16120"/>
          <a:stretch/>
        </p:blipFill>
        <p:spPr>
          <a:xfrm>
            <a:off x="-36512" y="1340768"/>
            <a:ext cx="6120680" cy="5677769"/>
          </a:xfrm>
        </p:spPr>
      </p:pic>
      <p:sp>
        <p:nvSpPr>
          <p:cNvPr id="11" name="Rectangle 10"/>
          <p:cNvSpPr/>
          <p:nvPr/>
        </p:nvSpPr>
        <p:spPr>
          <a:xfrm>
            <a:off x="3275856" y="1905969"/>
            <a:ext cx="144016" cy="1440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3434005" y="1789944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TREND </a:t>
            </a:r>
            <a:r>
              <a:rPr lang="fr-FR" dirty="0" err="1" smtClean="0">
                <a:solidFill>
                  <a:schemeClr val="bg1"/>
                </a:solidFill>
              </a:rPr>
              <a:t>antenna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1371540"/>
            <a:ext cx="32758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smtClean="0"/>
              <a:t>TREND-50 </a:t>
            </a:r>
            <a:r>
              <a:rPr lang="fr-FR" sz="1600" b="1" u="sng" dirty="0" err="1" smtClean="0"/>
              <a:t>antennas</a:t>
            </a:r>
            <a:r>
              <a:rPr lang="fr-FR" sz="1600" b="1" u="sng" dirty="0" smtClean="0"/>
              <a:t> </a:t>
            </a:r>
          </a:p>
          <a:p>
            <a:r>
              <a:rPr lang="fr-FR" sz="1600" b="1" u="sng" dirty="0" smtClean="0"/>
              <a:t>radio </a:t>
            </a:r>
            <a:r>
              <a:rPr lang="fr-FR" sz="1600" b="1" u="sng" dirty="0" err="1" smtClean="0"/>
              <a:t>array</a:t>
            </a:r>
            <a:r>
              <a:rPr lang="fr-FR" sz="1600" b="1" u="sng" dirty="0" smtClean="0"/>
              <a:t>:</a:t>
            </a:r>
          </a:p>
          <a:p>
            <a:r>
              <a:rPr lang="fr-FR" sz="1600" dirty="0" smtClean="0"/>
              <a:t>2011-2012 data</a:t>
            </a:r>
          </a:p>
          <a:p>
            <a:r>
              <a:rPr lang="fr-FR" sz="1600" dirty="0" smtClean="0"/>
              <a:t>(E-W </a:t>
            </a:r>
            <a:r>
              <a:rPr lang="fr-FR" sz="1600" dirty="0" err="1" smtClean="0"/>
              <a:t>polarization</a:t>
            </a:r>
            <a:r>
              <a:rPr lang="fr-FR" sz="1600" dirty="0" smtClean="0"/>
              <a:t>)</a:t>
            </a:r>
          </a:p>
          <a:p>
            <a:r>
              <a:rPr lang="fr-FR" sz="1600" dirty="0" smtClean="0"/>
              <a:t>316 DAQ </a:t>
            </a:r>
            <a:r>
              <a:rPr lang="fr-FR" sz="1600" dirty="0" err="1" smtClean="0"/>
              <a:t>days</a:t>
            </a:r>
            <a:r>
              <a:rPr lang="fr-FR" sz="1600" dirty="0" smtClean="0"/>
              <a:t> </a:t>
            </a:r>
            <a:r>
              <a:rPr lang="fr-FR" sz="1600" dirty="0" err="1" smtClean="0"/>
              <a:t>analyzed</a:t>
            </a:r>
            <a:endParaRPr lang="fr-FR" sz="1600" dirty="0" smtClean="0"/>
          </a:p>
          <a:p>
            <a:endParaRPr lang="fr-FR" sz="1600" dirty="0" smtClean="0"/>
          </a:p>
          <a:p>
            <a:r>
              <a:rPr lang="fr-FR" sz="1600" dirty="0" smtClean="0"/>
              <a:t>8 10</a:t>
            </a:r>
            <a:r>
              <a:rPr lang="fr-FR" sz="1600" baseline="30000" dirty="0" smtClean="0"/>
              <a:t>9</a:t>
            </a:r>
            <a:r>
              <a:rPr lang="fr-FR" sz="1600" dirty="0" smtClean="0"/>
              <a:t> triggers </a:t>
            </a:r>
            <a:r>
              <a:rPr lang="fr-FR" sz="1600" dirty="0" err="1" smtClean="0"/>
              <a:t>recorded</a:t>
            </a:r>
            <a:r>
              <a:rPr lang="fr-FR" sz="1600" dirty="0" smtClean="0"/>
              <a:t> </a:t>
            </a:r>
            <a:r>
              <a:rPr lang="fr-FR" sz="1600" dirty="0" smtClean="0">
                <a:sym typeface="Wingdings" panose="05000000000000000000" pitchFamily="2" charset="2"/>
              </a:rPr>
              <a:t> </a:t>
            </a:r>
            <a:r>
              <a:rPr lang="fr-FR" sz="1600" b="1" dirty="0" smtClean="0">
                <a:sym typeface="Wingdings" panose="05000000000000000000" pitchFamily="2" charset="2"/>
              </a:rPr>
              <a:t>8TBy</a:t>
            </a:r>
            <a:r>
              <a:rPr lang="fr-FR" sz="1600" dirty="0" smtClean="0">
                <a:sym typeface="Wingdings" panose="05000000000000000000" pitchFamily="2" charset="2"/>
              </a:rPr>
              <a:t> </a:t>
            </a:r>
            <a:endParaRPr lang="fr-FR" sz="1600" dirty="0" smtClean="0"/>
          </a:p>
          <a:p>
            <a:r>
              <a:rPr lang="fr-FR" sz="1600" dirty="0" smtClean="0"/>
              <a:t>7 10</a:t>
            </a:r>
            <a:r>
              <a:rPr lang="fr-FR" sz="1600" baseline="30000" dirty="0"/>
              <a:t>8</a:t>
            </a:r>
            <a:r>
              <a:rPr lang="fr-FR" sz="1600" dirty="0" smtClean="0"/>
              <a:t> </a:t>
            </a:r>
            <a:r>
              <a:rPr lang="fr-FR" sz="1600" dirty="0" err="1" smtClean="0"/>
              <a:t>coincidences</a:t>
            </a:r>
            <a:endParaRPr lang="fr-FR" sz="1600" dirty="0" smtClean="0"/>
          </a:p>
          <a:p>
            <a:r>
              <a:rPr lang="fr-FR" sz="1600" dirty="0" smtClean="0"/>
              <a:t> </a:t>
            </a:r>
            <a:r>
              <a:rPr lang="fr-FR" sz="1600" b="1" u="sng" dirty="0" smtClean="0"/>
              <a:t>~25Hz </a:t>
            </a:r>
            <a:r>
              <a:rPr lang="fr-FR" sz="1600" b="1" dirty="0" err="1" smtClean="0"/>
              <a:t>event</a:t>
            </a:r>
            <a:r>
              <a:rPr lang="fr-FR" sz="1600" b="1" dirty="0" smtClean="0"/>
              <a:t> rate</a:t>
            </a:r>
          </a:p>
          <a:p>
            <a:r>
              <a:rPr lang="fr-FR" sz="1600" b="1" dirty="0" smtClean="0"/>
              <a:t> over </a:t>
            </a:r>
            <a:r>
              <a:rPr lang="fr-FR" sz="1600" b="1" dirty="0" err="1" smtClean="0"/>
              <a:t>whole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array</a:t>
            </a:r>
            <a:r>
              <a:rPr lang="fr-FR" sz="1600" b="1" dirty="0"/>
              <a:t> </a:t>
            </a:r>
            <a:r>
              <a:rPr lang="fr-FR" sz="1600" b="1" dirty="0" smtClean="0"/>
              <a:t>(</a:t>
            </a:r>
            <a:r>
              <a:rPr lang="fr-FR" sz="1600" b="1" dirty="0" err="1" smtClean="0"/>
              <a:t>physical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origin</a:t>
            </a:r>
            <a:r>
              <a:rPr lang="fr-FR" sz="1600" b="1" dirty="0" smtClean="0"/>
              <a:t>)</a:t>
            </a:r>
            <a:endParaRPr lang="fr-FR" sz="1600" b="1" dirty="0"/>
          </a:p>
          <a:p>
            <a:r>
              <a:rPr lang="fr-FR" sz="1600" b="1" dirty="0" err="1" smtClean="0"/>
              <a:t>Expected</a:t>
            </a:r>
            <a:r>
              <a:rPr lang="fr-FR" sz="1600" b="1" dirty="0" smtClean="0"/>
              <a:t> EAS trigger rate:</a:t>
            </a:r>
          </a:p>
          <a:p>
            <a:r>
              <a:rPr lang="fr-FR" sz="1600" b="1" u="sng" dirty="0" smtClean="0"/>
              <a:t>~40/</a:t>
            </a:r>
            <a:r>
              <a:rPr lang="fr-FR" sz="1600" b="1" u="sng" dirty="0" err="1" smtClean="0"/>
              <a:t>day</a:t>
            </a:r>
            <a:endParaRPr lang="fr-FR" sz="1600" dirty="0"/>
          </a:p>
          <a:p>
            <a:endParaRPr lang="fr-FR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012160" y="4437112"/>
            <a:ext cx="259228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Background rejection </a:t>
            </a:r>
            <a:r>
              <a:rPr lang="fr-FR" b="1" dirty="0" err="1" smtClean="0">
                <a:solidFill>
                  <a:srgbClr val="FF0000"/>
                </a:solidFill>
              </a:rPr>
              <a:t>is</a:t>
            </a:r>
            <a:r>
              <a:rPr lang="fr-FR" b="1" dirty="0" smtClean="0">
                <a:solidFill>
                  <a:srgbClr val="FF0000"/>
                </a:solidFill>
              </a:rPr>
              <a:t> a </a:t>
            </a:r>
            <a:r>
              <a:rPr lang="fr-FR" b="1" dirty="0" err="1" smtClean="0">
                <a:solidFill>
                  <a:srgbClr val="FF0000"/>
                </a:solidFill>
              </a:rPr>
              <a:t>key</a:t>
            </a:r>
            <a:r>
              <a:rPr lang="fr-FR" b="1" dirty="0" smtClean="0">
                <a:solidFill>
                  <a:srgbClr val="FF0000"/>
                </a:solidFill>
              </a:rPr>
              <a:t> issue for EAS </a:t>
            </a:r>
            <a:r>
              <a:rPr lang="fr-FR" b="1" dirty="0" err="1" smtClean="0">
                <a:solidFill>
                  <a:srgbClr val="FF0000"/>
                </a:solidFill>
              </a:rPr>
              <a:t>radio-detection</a:t>
            </a:r>
            <a:r>
              <a:rPr lang="fr-FR" b="1" dirty="0" smtClean="0">
                <a:solidFill>
                  <a:srgbClr val="FF0000"/>
                </a:solidFill>
              </a:rPr>
              <a:t>.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19872" y="213459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Reconstructed</a:t>
            </a:r>
            <a:r>
              <a:rPr lang="fr-FR" dirty="0" smtClean="0">
                <a:solidFill>
                  <a:schemeClr val="bg1"/>
                </a:solidFill>
              </a:rPr>
              <a:t> source position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3313956" y="2276872"/>
            <a:ext cx="72008" cy="7200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5940152" y="5406315"/>
            <a:ext cx="302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Background sources: HV </a:t>
            </a:r>
            <a:r>
              <a:rPr lang="fr-FR" sz="1600" dirty="0" err="1" smtClean="0"/>
              <a:t>lines</a:t>
            </a:r>
            <a:r>
              <a:rPr lang="fr-FR" sz="1600" dirty="0" smtClean="0"/>
              <a:t>, radio </a:t>
            </a:r>
            <a:r>
              <a:rPr lang="fr-FR" sz="1600" dirty="0" err="1" smtClean="0"/>
              <a:t>emiters</a:t>
            </a:r>
            <a:r>
              <a:rPr lang="fr-FR" sz="1600" dirty="0" smtClean="0"/>
              <a:t>, train, cars, planes, </a:t>
            </a:r>
            <a:r>
              <a:rPr lang="fr-FR" sz="1600" dirty="0" err="1" smtClean="0"/>
              <a:t>thunderstorms</a:t>
            </a:r>
            <a:r>
              <a:rPr lang="fr-FR" sz="1600" dirty="0" smtClean="0"/>
              <a:t>…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54505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13"/>
          <p:cNvGrpSpPr/>
          <p:nvPr/>
        </p:nvGrpSpPr>
        <p:grpSpPr>
          <a:xfrm>
            <a:off x="324105" y="908720"/>
            <a:ext cx="3743839" cy="3361304"/>
            <a:chOff x="0" y="2672862"/>
            <a:chExt cx="4498573" cy="3981156"/>
          </a:xfrm>
        </p:grpSpPr>
        <p:grpSp>
          <p:nvGrpSpPr>
            <p:cNvPr id="38" name="Groupe 10"/>
            <p:cNvGrpSpPr/>
            <p:nvPr/>
          </p:nvGrpSpPr>
          <p:grpSpPr>
            <a:xfrm>
              <a:off x="0" y="2672862"/>
              <a:ext cx="4498573" cy="3981156"/>
              <a:chOff x="251520" y="2996952"/>
              <a:chExt cx="4498573" cy="3794022"/>
            </a:xfrm>
          </p:grpSpPr>
          <p:pic>
            <p:nvPicPr>
              <p:cNvPr id="40" name="Picture 2" descr="trendconscoinc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519" r="7468"/>
              <a:stretch>
                <a:fillRect/>
              </a:stretch>
            </p:blipFill>
            <p:spPr bwMode="auto">
              <a:xfrm>
                <a:off x="251520" y="2996952"/>
                <a:ext cx="4498573" cy="37940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1" name="Connecteur droit 7"/>
              <p:cNvCxnSpPr/>
              <p:nvPr/>
            </p:nvCxnSpPr>
            <p:spPr>
              <a:xfrm flipV="1">
                <a:off x="841765" y="3305808"/>
                <a:ext cx="14067" cy="3067945"/>
              </a:xfrm>
              <a:prstGeom prst="line">
                <a:avLst/>
              </a:prstGeom>
              <a:ln w="222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8"/>
              <p:cNvCxnSpPr/>
              <p:nvPr/>
            </p:nvCxnSpPr>
            <p:spPr>
              <a:xfrm flipV="1">
                <a:off x="1258825" y="3281602"/>
                <a:ext cx="23603" cy="3088047"/>
              </a:xfrm>
              <a:prstGeom prst="line">
                <a:avLst/>
              </a:prstGeom>
              <a:ln w="222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9"/>
              <p:cNvCxnSpPr/>
              <p:nvPr/>
            </p:nvCxnSpPr>
            <p:spPr>
              <a:xfrm>
                <a:off x="869901" y="3717032"/>
                <a:ext cx="400725" cy="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ZoneTexte 18"/>
            <p:cNvSpPr txBox="1"/>
            <p:nvPr/>
          </p:nvSpPr>
          <p:spPr>
            <a:xfrm>
              <a:off x="1093786" y="3182205"/>
              <a:ext cx="3183188" cy="834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10 ms  </a:t>
              </a:r>
              <a:r>
                <a:rPr lang="fr-FR" b="1" dirty="0" smtClean="0">
                  <a:solidFill>
                    <a:srgbClr val="FF0000"/>
                  </a:solidFill>
                  <a:sym typeface="Wingdings" pitchFamily="2" charset="2"/>
                </a:rPr>
                <a:t></a:t>
              </a:r>
              <a:r>
                <a:rPr lang="fr-FR" b="1" dirty="0" smtClean="0">
                  <a:solidFill>
                    <a:srgbClr val="FF0000"/>
                  </a:solidFill>
                </a:rPr>
                <a:t> 50Hz </a:t>
              </a:r>
            </a:p>
            <a:p>
              <a:r>
                <a:rPr lang="fr-FR" b="1" dirty="0">
                  <a:solidFill>
                    <a:srgbClr val="FF0000"/>
                  </a:solidFill>
                </a:rPr>
                <a:t> </a:t>
              </a:r>
              <a:r>
                <a:rPr lang="fr-FR" b="1" dirty="0" smtClean="0">
                  <a:solidFill>
                    <a:srgbClr val="FF0000"/>
                  </a:solidFill>
                </a:rPr>
                <a:t>                 power line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222" y="53752"/>
            <a:ext cx="6021946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Discriminating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5724128" y="404664"/>
            <a:ext cx="3672408" cy="6453336"/>
            <a:chOff x="5724128" y="404664"/>
            <a:chExt cx="3672408" cy="6453336"/>
          </a:xfrm>
        </p:grpSpPr>
        <p:grpSp>
          <p:nvGrpSpPr>
            <p:cNvPr id="25" name="Groupe 24"/>
            <p:cNvGrpSpPr/>
            <p:nvPr/>
          </p:nvGrpSpPr>
          <p:grpSpPr>
            <a:xfrm>
              <a:off x="5724128" y="4149080"/>
              <a:ext cx="3672408" cy="2708920"/>
              <a:chOff x="4711713" y="4027622"/>
              <a:chExt cx="4439108" cy="2830378"/>
            </a:xfrm>
          </p:grpSpPr>
          <p:pic>
            <p:nvPicPr>
              <p:cNvPr id="9" name="Picture 3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1713" y="4027622"/>
                <a:ext cx="4439108" cy="2830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ZoneTexte 14"/>
              <p:cNvSpPr txBox="1"/>
              <p:nvPr/>
            </p:nvSpPr>
            <p:spPr>
              <a:xfrm>
                <a:off x="5286596" y="6093296"/>
                <a:ext cx="11496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Data trace</a:t>
                </a:r>
                <a:endParaRPr lang="en-US" dirty="0"/>
              </a:p>
            </p:txBody>
          </p:sp>
        </p:grpSp>
        <p:cxnSp>
          <p:nvCxnSpPr>
            <p:cNvPr id="13" name="Connecteur droit avec flèche 12"/>
            <p:cNvCxnSpPr/>
            <p:nvPr/>
          </p:nvCxnSpPr>
          <p:spPr>
            <a:xfrm>
              <a:off x="7236296" y="5373216"/>
              <a:ext cx="43790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7740109" y="5147900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2000ns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grpSp>
          <p:nvGrpSpPr>
            <p:cNvPr id="26" name="Groupe 25"/>
            <p:cNvGrpSpPr/>
            <p:nvPr/>
          </p:nvGrpSpPr>
          <p:grpSpPr>
            <a:xfrm>
              <a:off x="6021946" y="404664"/>
              <a:ext cx="3230574" cy="3572004"/>
              <a:chOff x="6670538" y="1017157"/>
              <a:chExt cx="2549560" cy="2971614"/>
            </a:xfrm>
          </p:grpSpPr>
          <p:grpSp>
            <p:nvGrpSpPr>
              <p:cNvPr id="23" name="Groupe 22"/>
              <p:cNvGrpSpPr/>
              <p:nvPr/>
            </p:nvGrpSpPr>
            <p:grpSpPr>
              <a:xfrm>
                <a:off x="6670538" y="1017157"/>
                <a:ext cx="2549560" cy="2971614"/>
                <a:chOff x="6308174" y="1100559"/>
                <a:chExt cx="2549560" cy="2971614"/>
              </a:xfrm>
            </p:grpSpPr>
            <p:pic>
              <p:nvPicPr>
                <p:cNvPr id="24" name="Image 2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08174" y="1100559"/>
                  <a:ext cx="2549560" cy="2971614"/>
                </a:xfrm>
                <a:prstGeom prst="rect">
                  <a:avLst/>
                </a:prstGeom>
              </p:spPr>
            </p:pic>
            <p:cxnSp>
              <p:nvCxnSpPr>
                <p:cNvPr id="28" name="Connecteur droit avec flèche 27"/>
                <p:cNvCxnSpPr/>
                <p:nvPr/>
              </p:nvCxnSpPr>
              <p:spPr>
                <a:xfrm>
                  <a:off x="6982393" y="2293995"/>
                  <a:ext cx="792088" cy="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ZoneTexte 28"/>
                <p:cNvSpPr txBox="1"/>
                <p:nvPr/>
              </p:nvSpPr>
              <p:spPr>
                <a:xfrm>
                  <a:off x="7800256" y="2135491"/>
                  <a:ext cx="7505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srgbClr val="FF0000"/>
                      </a:solidFill>
                    </a:rPr>
                    <a:t>200ns</a:t>
                  </a:r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4" name="ZoneTexte 33"/>
              <p:cNvSpPr txBox="1"/>
              <p:nvPr/>
            </p:nvSpPr>
            <p:spPr>
              <a:xfrm>
                <a:off x="7864915" y="3053918"/>
                <a:ext cx="1133619" cy="486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 err="1" smtClean="0"/>
                  <a:t>Simulated</a:t>
                </a:r>
                <a:r>
                  <a:rPr lang="fr-FR" sz="1600" b="1" dirty="0" smtClean="0"/>
                  <a:t> EAS trace</a:t>
                </a:r>
                <a:endParaRPr lang="en-US" sz="1600" b="1" dirty="0"/>
              </a:p>
            </p:txBody>
          </p:sp>
        </p:grpSp>
      </p:grpSp>
      <p:pic>
        <p:nvPicPr>
          <p:cNvPr id="27" name="Picture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 t="50000" r="4950" b="3223"/>
          <a:stretch/>
        </p:blipFill>
        <p:spPr>
          <a:xfrm>
            <a:off x="107503" y="4342032"/>
            <a:ext cx="5056553" cy="24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1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7584" y="-27384"/>
            <a:ext cx="8316416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Cut </a:t>
            </a:r>
            <a:r>
              <a:rPr lang="fr-FR" dirty="0" err="1" smtClean="0"/>
              <a:t>efficiency</a:t>
            </a:r>
            <a:r>
              <a:rPr lang="fr-FR" dirty="0" smtClean="0"/>
              <a:t>: </a:t>
            </a:r>
            <a:br>
              <a:rPr lang="fr-FR" dirty="0" smtClean="0"/>
            </a:br>
            <a:r>
              <a:rPr lang="fr-FR" sz="3600" dirty="0" err="1" smtClean="0"/>
              <a:t>from</a:t>
            </a:r>
            <a:r>
              <a:rPr lang="fr-FR" sz="3600" dirty="0" smtClean="0"/>
              <a:t> 7.3 10</a:t>
            </a:r>
            <a:r>
              <a:rPr lang="fr-FR" sz="3600" baseline="30000" dirty="0"/>
              <a:t>8</a:t>
            </a:r>
            <a:r>
              <a:rPr lang="fr-FR" sz="3600" dirty="0" smtClean="0"/>
              <a:t> </a:t>
            </a:r>
            <a:r>
              <a:rPr lang="fr-FR" sz="3600" dirty="0" err="1" smtClean="0"/>
              <a:t>coincidences</a:t>
            </a:r>
            <a:r>
              <a:rPr lang="fr-FR" sz="3600" dirty="0" smtClean="0"/>
              <a:t> to 574 EAS candidates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286358"/>
              </p:ext>
            </p:extLst>
          </p:nvPr>
        </p:nvGraphicFramePr>
        <p:xfrm>
          <a:off x="2205980" y="1268760"/>
          <a:ext cx="5894412" cy="5114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4804"/>
                <a:gridCol w="1964804"/>
                <a:gridCol w="1964804"/>
              </a:tblGrid>
              <a:tr h="453629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Cut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% </a:t>
                      </a:r>
                      <a:r>
                        <a:rPr lang="fr-FR" dirty="0" err="1" smtClean="0"/>
                        <a:t>survival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</a:t>
                      </a:r>
                      <a:r>
                        <a:rPr lang="fr-FR" baseline="-25000" dirty="0" err="1" smtClean="0"/>
                        <a:t>coincs</a:t>
                      </a:r>
                      <a:r>
                        <a:rPr lang="fr-FR" dirty="0" smtClean="0"/>
                        <a:t> final</a:t>
                      </a:r>
                      <a:endParaRPr lang="fr-FR" dirty="0"/>
                    </a:p>
                  </a:txBody>
                  <a:tcPr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dirty="0" smtClean="0"/>
                        <a:t>« 50Hz » </a:t>
                      </a:r>
                      <a:r>
                        <a:rPr lang="fr-FR" dirty="0" err="1" smtClean="0"/>
                        <a:t>cut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6.3 10</a:t>
                      </a:r>
                      <a:r>
                        <a:rPr lang="fr-FR" baseline="30000" dirty="0" smtClean="0"/>
                        <a:t>7</a:t>
                      </a:r>
                      <a:endParaRPr lang="fr-FR" baseline="30000" dirty="0"/>
                    </a:p>
                  </a:txBody>
                  <a:tcPr anchor="ctr"/>
                </a:tc>
              </a:tr>
              <a:tr h="2628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Pulse</a:t>
                      </a:r>
                      <a:r>
                        <a:rPr lang="fr-FR" baseline="0" dirty="0" smtClean="0"/>
                        <a:t> duration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46%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2.9 10</a:t>
                      </a:r>
                      <a:r>
                        <a:rPr lang="fr-FR" baseline="30000" dirty="0" smtClean="0"/>
                        <a:t>7</a:t>
                      </a:r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Multiplicity</a:t>
                      </a:r>
                      <a:r>
                        <a:rPr lang="fr-FR" dirty="0" smtClean="0"/>
                        <a:t> &gt; 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51%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1.4 10</a:t>
                      </a:r>
                      <a:r>
                        <a:rPr lang="fr-FR" baseline="30000" dirty="0" smtClean="0"/>
                        <a:t>7</a:t>
                      </a:r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Valid</a:t>
                      </a:r>
                      <a:r>
                        <a:rPr lang="fr-FR" dirty="0" smtClean="0"/>
                        <a:t> reconstruction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67%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1.0 10</a:t>
                      </a:r>
                      <a:r>
                        <a:rPr lang="fr-FR" baseline="30000" dirty="0" smtClean="0"/>
                        <a:t>7</a:t>
                      </a:r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dirty="0" smtClean="0"/>
                        <a:t>Radius &gt; 3000m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35%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3.4 10</a:t>
                      </a:r>
                      <a:r>
                        <a:rPr lang="fr-FR" baseline="30000" dirty="0" smtClean="0"/>
                        <a:t>6</a:t>
                      </a:r>
                      <a:endParaRPr lang="fr-FR" baseline="30000" dirty="0"/>
                    </a:p>
                  </a:txBody>
                  <a:tcPr anchor="ctr"/>
                </a:tc>
              </a:tr>
              <a:tr h="262817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Symbol" panose="05050102010706020507" pitchFamily="18" charset="2"/>
                        </a:rPr>
                        <a:t>Q </a:t>
                      </a:r>
                      <a:r>
                        <a:rPr lang="fr-FR" dirty="0" smtClean="0"/>
                        <a:t>&lt; 80°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30%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1.0 10</a:t>
                      </a:r>
                      <a:r>
                        <a:rPr lang="fr-FR" baseline="30000" dirty="0" smtClean="0"/>
                        <a:t>6</a:t>
                      </a:r>
                    </a:p>
                  </a:txBody>
                  <a:tcPr anchor="ctr"/>
                </a:tc>
              </a:tr>
              <a:tr h="648042">
                <a:tc>
                  <a:txBody>
                    <a:bodyPr/>
                    <a:lstStyle/>
                    <a:p>
                      <a:r>
                        <a:rPr lang="fr-FR" dirty="0" smtClean="0"/>
                        <a:t>Trigger pattern/ Extension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32%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3.3 10</a:t>
                      </a:r>
                      <a:r>
                        <a:rPr lang="fr-FR" baseline="30000" dirty="0" smtClean="0"/>
                        <a:t> 5</a:t>
                      </a:r>
                      <a:endParaRPr lang="fr-FR" dirty="0"/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Neighbourgs</a:t>
                      </a:r>
                      <a:endParaRPr lang="fr-FR" dirty="0" smtClean="0"/>
                    </a:p>
                    <a:p>
                      <a:r>
                        <a:rPr lang="fr-FR" dirty="0" smtClean="0"/>
                        <a:t>(direction)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0.3%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1440</a:t>
                      </a:r>
                      <a:endParaRPr lang="fr-FR" dirty="0"/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Neighbourgs</a:t>
                      </a:r>
                      <a:endParaRPr lang="fr-FR" dirty="0" smtClean="0"/>
                    </a:p>
                    <a:p>
                      <a:r>
                        <a:rPr lang="fr-FR" dirty="0" smtClean="0"/>
                        <a:t>(time)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B050"/>
                          </a:solidFill>
                        </a:rPr>
                        <a:t>574</a:t>
                      </a:r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2555776" y="6431731"/>
            <a:ext cx="5203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No </a:t>
            </a:r>
            <a:r>
              <a:rPr lang="fr-FR" b="1" dirty="0" err="1" smtClean="0"/>
              <a:t>cut</a:t>
            </a:r>
            <a:r>
              <a:rPr lang="fr-FR" b="1" dirty="0" smtClean="0"/>
              <a:t> </a:t>
            </a:r>
            <a:r>
              <a:rPr lang="fr-FR" b="1" dirty="0" err="1" smtClean="0"/>
              <a:t>is</a:t>
            </a:r>
            <a:r>
              <a:rPr lang="fr-FR" b="1" dirty="0" smtClean="0"/>
              <a:t> </a:t>
            </a:r>
            <a:r>
              <a:rPr lang="fr-FR" b="1" dirty="0" err="1" smtClean="0"/>
              <a:t>related</a:t>
            </a:r>
            <a:r>
              <a:rPr lang="fr-FR" b="1" dirty="0" smtClean="0"/>
              <a:t> to </a:t>
            </a:r>
            <a:r>
              <a:rPr lang="fr-FR" b="1" dirty="0" err="1" smtClean="0"/>
              <a:t>wave</a:t>
            </a:r>
            <a:r>
              <a:rPr lang="fr-FR" b="1" dirty="0" smtClean="0"/>
              <a:t> (</a:t>
            </a:r>
            <a:r>
              <a:rPr lang="fr-FR" b="1" dirty="0" err="1" smtClean="0"/>
              <a:t>absolute</a:t>
            </a:r>
            <a:r>
              <a:rPr lang="fr-FR" b="1" dirty="0" smtClean="0"/>
              <a:t>) </a:t>
            </a:r>
            <a:r>
              <a:rPr lang="fr-FR" b="1" dirty="0" err="1" smtClean="0"/>
              <a:t>arrival</a:t>
            </a:r>
            <a:r>
              <a:rPr lang="fr-FR" b="1" dirty="0" smtClean="0"/>
              <a:t> direction.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96055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3797" y="53752"/>
            <a:ext cx="4854307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TREND EAS </a:t>
            </a:r>
            <a:br>
              <a:rPr lang="fr-FR" dirty="0" smtClean="0"/>
            </a:br>
            <a:r>
              <a:rPr lang="fr-FR" dirty="0" smtClean="0"/>
              <a:t>candidates</a:t>
            </a:r>
            <a:endParaRPr lang="fr-FR" dirty="0"/>
          </a:p>
        </p:txBody>
      </p:sp>
      <p:pic>
        <p:nvPicPr>
          <p:cNvPr id="14" name="Espace réservé du contenu 1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96752"/>
            <a:ext cx="4917057" cy="4883538"/>
          </a:xfrm>
        </p:spPr>
      </p:pic>
      <p:grpSp>
        <p:nvGrpSpPr>
          <p:cNvPr id="5" name="Groupe 4"/>
          <p:cNvGrpSpPr/>
          <p:nvPr/>
        </p:nvGrpSpPr>
        <p:grpSpPr>
          <a:xfrm>
            <a:off x="75428" y="1184615"/>
            <a:ext cx="5497859" cy="4968552"/>
            <a:chOff x="2749117" y="1122811"/>
            <a:chExt cx="4229649" cy="383692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9117" y="1122811"/>
              <a:ext cx="4229649" cy="3818356"/>
            </a:xfrm>
            <a:prstGeom prst="rect">
              <a:avLst/>
            </a:prstGeom>
          </p:spPr>
        </p:pic>
        <p:grpSp>
          <p:nvGrpSpPr>
            <p:cNvPr id="30" name="Group 13"/>
            <p:cNvGrpSpPr/>
            <p:nvPr/>
          </p:nvGrpSpPr>
          <p:grpSpPr>
            <a:xfrm>
              <a:off x="3425275" y="1655842"/>
              <a:ext cx="2638162" cy="2623570"/>
              <a:chOff x="4458894" y="2851195"/>
              <a:chExt cx="3070218" cy="3067390"/>
            </a:xfrm>
          </p:grpSpPr>
          <p:grpSp>
            <p:nvGrpSpPr>
              <p:cNvPr id="31" name="Group 24"/>
              <p:cNvGrpSpPr/>
              <p:nvPr/>
            </p:nvGrpSpPr>
            <p:grpSpPr>
              <a:xfrm>
                <a:off x="4458894" y="2851195"/>
                <a:ext cx="3070218" cy="3067390"/>
                <a:chOff x="1008426" y="3047403"/>
                <a:chExt cx="3070218" cy="3067390"/>
              </a:xfrm>
            </p:grpSpPr>
            <p:sp>
              <p:nvSpPr>
                <p:cNvPr id="35" name="Oval 27"/>
                <p:cNvSpPr/>
                <p:nvPr/>
              </p:nvSpPr>
              <p:spPr>
                <a:xfrm>
                  <a:off x="1008426" y="3047403"/>
                  <a:ext cx="3070218" cy="3067389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6" name="Oval 28"/>
                <p:cNvSpPr/>
                <p:nvPr/>
              </p:nvSpPr>
              <p:spPr>
                <a:xfrm>
                  <a:off x="1414347" y="3481192"/>
                  <a:ext cx="2259100" cy="2199402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7" name="Straight Connector 29"/>
                <p:cNvCxnSpPr/>
                <p:nvPr/>
              </p:nvCxnSpPr>
              <p:spPr>
                <a:xfrm>
                  <a:off x="1008426" y="4569809"/>
                  <a:ext cx="3070218" cy="177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Oval 30"/>
                <p:cNvSpPr/>
                <p:nvPr/>
              </p:nvSpPr>
              <p:spPr>
                <a:xfrm>
                  <a:off x="1951137" y="3994773"/>
                  <a:ext cx="1206719" cy="1175682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9" name="Straight Connector 31"/>
                <p:cNvCxnSpPr>
                  <a:stCxn id="35" idx="0"/>
                </p:cNvCxnSpPr>
                <p:nvPr/>
              </p:nvCxnSpPr>
              <p:spPr>
                <a:xfrm>
                  <a:off x="2543535" y="3047403"/>
                  <a:ext cx="11365" cy="306739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34"/>
                <p:cNvCxnSpPr/>
                <p:nvPr/>
              </p:nvCxnSpPr>
              <p:spPr>
                <a:xfrm>
                  <a:off x="1458049" y="3474034"/>
                  <a:ext cx="2170972" cy="216897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38"/>
                <p:cNvCxnSpPr/>
                <p:nvPr/>
              </p:nvCxnSpPr>
              <p:spPr>
                <a:xfrm flipH="1">
                  <a:off x="1414347" y="3514038"/>
                  <a:ext cx="2305794" cy="208555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Oval 40"/>
                <p:cNvSpPr/>
                <p:nvPr/>
              </p:nvSpPr>
              <p:spPr>
                <a:xfrm>
                  <a:off x="2445037" y="4998693"/>
                  <a:ext cx="124422" cy="144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2" name="TextBox 50"/>
              <p:cNvSpPr txBox="1"/>
              <p:nvPr/>
            </p:nvSpPr>
            <p:spPr>
              <a:xfrm>
                <a:off x="6012160" y="3858540"/>
                <a:ext cx="353347" cy="250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30°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51"/>
              <p:cNvSpPr txBox="1"/>
              <p:nvPr/>
            </p:nvSpPr>
            <p:spPr>
              <a:xfrm>
                <a:off x="6380475" y="3533678"/>
                <a:ext cx="353347" cy="250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/>
                  <a:t>6</a:t>
                </a:r>
                <a:r>
                  <a:rPr lang="fr-FR" sz="1200" dirty="0" smtClean="0"/>
                  <a:t>0°</a:t>
                </a:r>
                <a:endParaRPr lang="fr-FR" sz="1200" dirty="0"/>
              </a:p>
            </p:txBody>
          </p:sp>
          <p:sp>
            <p:nvSpPr>
              <p:cNvPr id="34" name="TextBox 52"/>
              <p:cNvSpPr txBox="1"/>
              <p:nvPr/>
            </p:nvSpPr>
            <p:spPr>
              <a:xfrm>
                <a:off x="6725704" y="3224009"/>
                <a:ext cx="353347" cy="250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/>
                  <a:t>90°</a:t>
                </a:r>
                <a:endParaRPr lang="fr-FR" sz="1200" dirty="0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6234112" y="1281600"/>
              <a:ext cx="538237" cy="33070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766098" y="1369922"/>
              <a:ext cx="538237" cy="33070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 rot="5400000">
              <a:off x="4501633" y="3037080"/>
              <a:ext cx="538237" cy="33070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665" y="-51145"/>
            <a:ext cx="4205863" cy="348014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11" y="3284984"/>
            <a:ext cx="4125209" cy="3573016"/>
          </a:xfrm>
          <a:prstGeom prst="rect">
            <a:avLst/>
          </a:prstGeom>
        </p:spPr>
      </p:pic>
      <p:grpSp>
        <p:nvGrpSpPr>
          <p:cNvPr id="50" name="Groupe 49"/>
          <p:cNvGrpSpPr/>
          <p:nvPr/>
        </p:nvGrpSpPr>
        <p:grpSpPr>
          <a:xfrm>
            <a:off x="6092552" y="3861048"/>
            <a:ext cx="2367880" cy="2304256"/>
            <a:chOff x="5868144" y="3861048"/>
            <a:chExt cx="2367880" cy="2304256"/>
          </a:xfrm>
        </p:grpSpPr>
        <p:sp>
          <p:nvSpPr>
            <p:cNvPr id="17" name="ZoneTexte 16"/>
            <p:cNvSpPr txBox="1"/>
            <p:nvPr/>
          </p:nvSpPr>
          <p:spPr>
            <a:xfrm>
              <a:off x="6219800" y="4797152"/>
              <a:ext cx="174203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err="1">
                  <a:solidFill>
                    <a:srgbClr val="FF0000"/>
                  </a:solidFill>
                </a:rPr>
                <a:t>D</a:t>
              </a:r>
              <a:r>
                <a:rPr lang="fr-FR" b="1" dirty="0" err="1" smtClean="0">
                  <a:solidFill>
                    <a:srgbClr val="FF0000"/>
                  </a:solidFill>
                </a:rPr>
                <a:t>eficit</a:t>
              </a:r>
              <a:r>
                <a:rPr lang="fr-FR" b="1" dirty="0" smtClean="0">
                  <a:solidFill>
                    <a:srgbClr val="FF0000"/>
                  </a:solidFill>
                </a:rPr>
                <a:t> to </a:t>
              </a:r>
            </a:p>
            <a:p>
              <a:pPr algn="ctr"/>
              <a:r>
                <a:rPr lang="fr-FR" b="1" dirty="0" smtClean="0">
                  <a:solidFill>
                    <a:srgbClr val="FF0000"/>
                  </a:solidFill>
                </a:rPr>
                <a:t>East &amp; West</a:t>
              </a:r>
            </a:p>
            <a:p>
              <a:pPr algn="ctr"/>
              <a:r>
                <a:rPr lang="fr-FR" b="1" dirty="0" smtClean="0">
                  <a:solidFill>
                    <a:srgbClr val="FF0000"/>
                  </a:solidFill>
                </a:rPr>
                <a:t>(</a:t>
              </a:r>
              <a:r>
                <a:rPr lang="fr-FR" b="1" dirty="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a</a:t>
              </a:r>
              <a:r>
                <a:rPr lang="fr-FR" b="1" dirty="0" smtClean="0">
                  <a:solidFill>
                    <a:srgbClr val="FF0000"/>
                  </a:solidFill>
                </a:rPr>
                <a:t>~0°)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219800" y="3861048"/>
              <a:ext cx="157933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err="1">
                  <a:solidFill>
                    <a:srgbClr val="00B050"/>
                  </a:solidFill>
                </a:rPr>
                <a:t>E</a:t>
              </a:r>
              <a:r>
                <a:rPr lang="fr-FR" b="1" dirty="0" err="1" smtClean="0">
                  <a:solidFill>
                    <a:srgbClr val="00B050"/>
                  </a:solidFill>
                </a:rPr>
                <a:t>xcess</a:t>
              </a:r>
              <a:r>
                <a:rPr lang="fr-FR" b="1" dirty="0" smtClean="0">
                  <a:solidFill>
                    <a:srgbClr val="00B050"/>
                  </a:solidFill>
                </a:rPr>
                <a:t> to </a:t>
              </a:r>
              <a:r>
                <a:rPr lang="fr-FR" b="1" dirty="0" err="1" smtClean="0">
                  <a:solidFill>
                    <a:srgbClr val="00B050"/>
                  </a:solidFill>
                </a:rPr>
                <a:t>North</a:t>
              </a:r>
              <a:endParaRPr lang="fr-FR" b="1" dirty="0" smtClean="0">
                <a:solidFill>
                  <a:srgbClr val="00B050"/>
                </a:solidFill>
              </a:endParaRPr>
            </a:p>
            <a:p>
              <a:pPr algn="ctr"/>
              <a:r>
                <a:rPr lang="fr-FR" b="1" dirty="0" smtClean="0">
                  <a:solidFill>
                    <a:srgbClr val="00B050"/>
                  </a:solidFill>
                </a:rPr>
                <a:t>(</a:t>
              </a:r>
              <a:r>
                <a:rPr lang="fr-FR" b="1" dirty="0" smtClean="0">
                  <a:solidFill>
                    <a:srgbClr val="00B050"/>
                  </a:solidFill>
                  <a:latin typeface="Symbol" panose="05050102010706020507" pitchFamily="18" charset="2"/>
                </a:rPr>
                <a:t>a</a:t>
              </a:r>
              <a:r>
                <a:rPr lang="fr-FR" b="1" dirty="0" smtClean="0">
                  <a:solidFill>
                    <a:srgbClr val="00B050"/>
                  </a:solidFill>
                </a:rPr>
                <a:t>~90°) </a:t>
              </a:r>
              <a:endParaRPr lang="fr-FR" b="1" dirty="0">
                <a:solidFill>
                  <a:srgbClr val="00B050"/>
                </a:solidFill>
              </a:endParaRPr>
            </a:p>
          </p:txBody>
        </p:sp>
        <p:cxnSp>
          <p:nvCxnSpPr>
            <p:cNvPr id="20" name="Connecteur droit avec flèche 19"/>
            <p:cNvCxnSpPr/>
            <p:nvPr/>
          </p:nvCxnSpPr>
          <p:spPr>
            <a:xfrm flipH="1">
              <a:off x="6313314" y="5587498"/>
              <a:ext cx="202902" cy="47855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>
              <a:off x="7655222" y="5587498"/>
              <a:ext cx="190127" cy="57780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 flipH="1">
              <a:off x="5868144" y="4400236"/>
              <a:ext cx="535322" cy="57780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7727230" y="4400236"/>
              <a:ext cx="508794" cy="504055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ZoneTexte 6"/>
          <p:cNvSpPr txBox="1"/>
          <p:nvPr/>
        </p:nvSpPr>
        <p:spPr>
          <a:xfrm>
            <a:off x="893321" y="5678958"/>
            <a:ext cx="35188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/>
              <a:t>2011-2012 data - 316 DAQ </a:t>
            </a:r>
            <a:r>
              <a:rPr lang="fr-FR" sz="2000" dirty="0" err="1" smtClean="0"/>
              <a:t>days</a:t>
            </a:r>
            <a:r>
              <a:rPr lang="fr-FR" sz="2000" dirty="0" smtClean="0"/>
              <a:t> </a:t>
            </a:r>
          </a:p>
          <a:p>
            <a:pPr algn="ctr"/>
            <a:r>
              <a:rPr lang="fr-FR" sz="2000" dirty="0" smtClean="0"/>
              <a:t>EW polar </a:t>
            </a:r>
          </a:p>
          <a:p>
            <a:pPr algn="ctr"/>
            <a:r>
              <a:rPr lang="fr-FR" sz="2000" dirty="0" smtClean="0"/>
              <a:t>574 EAS candidates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39960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rganigramme : Disque magnétique 18"/>
          <p:cNvSpPr/>
          <p:nvPr/>
        </p:nvSpPr>
        <p:spPr>
          <a:xfrm>
            <a:off x="986397" y="5422372"/>
            <a:ext cx="993315" cy="1124744"/>
          </a:xfrm>
          <a:prstGeom prst="flowChartMagneticDisk">
            <a:avLst/>
          </a:prstGeom>
          <a:solidFill>
            <a:srgbClr val="AEC5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</a:t>
            </a:r>
            <a:r>
              <a:rPr lang="fr-FR" dirty="0" smtClean="0"/>
              <a:t>ignal </a:t>
            </a:r>
          </a:p>
          <a:p>
            <a:pPr algn="ctr"/>
            <a:r>
              <a:rPr lang="fr-FR" dirty="0" smtClean="0"/>
              <a:t>@ </a:t>
            </a:r>
            <a:r>
              <a:rPr lang="fr-FR" dirty="0" err="1" smtClean="0"/>
              <a:t>disk</a:t>
            </a:r>
            <a:endParaRPr lang="en-US" dirty="0"/>
          </a:p>
        </p:txBody>
      </p:sp>
      <p:sp>
        <p:nvSpPr>
          <p:cNvPr id="20" name="Flèche droite rayée 19"/>
          <p:cNvSpPr/>
          <p:nvPr/>
        </p:nvSpPr>
        <p:spPr>
          <a:xfrm rot="5400000">
            <a:off x="-711611" y="2638775"/>
            <a:ext cx="4374532" cy="1327792"/>
          </a:xfrm>
          <a:prstGeom prst="striped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fr-FR" dirty="0" smtClean="0"/>
              <a:t>TREND real-time </a:t>
            </a:r>
            <a:r>
              <a:rPr lang="fr-FR" dirty="0" err="1" smtClean="0"/>
              <a:t>event</a:t>
            </a:r>
            <a:r>
              <a:rPr lang="fr-FR" dirty="0" smtClean="0"/>
              <a:t> simulation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881425"/>
            <a:ext cx="1872208" cy="720080"/>
          </a:xfrm>
          <a:prstGeom prst="rect">
            <a:avLst/>
          </a:prstGeom>
          <a:solidFill>
            <a:srgbClr val="1F365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Primary</a:t>
            </a:r>
            <a:r>
              <a:rPr lang="fr-FR" dirty="0" smtClean="0"/>
              <a:t> </a:t>
            </a:r>
          </a:p>
          <a:p>
            <a:pPr algn="ctr"/>
            <a:r>
              <a:rPr lang="fr-FR" dirty="0" smtClean="0"/>
              <a:t>(A, E, </a:t>
            </a:r>
            <a:r>
              <a:rPr lang="fr-FR" dirty="0" err="1" smtClean="0">
                <a:latin typeface="Symbol" panose="05050102010706020507" pitchFamily="18" charset="2"/>
              </a:rPr>
              <a:t>q,j</a:t>
            </a:r>
            <a:r>
              <a:rPr lang="fr-FR" dirty="0" smtClean="0">
                <a:latin typeface="Symbol" panose="05050102010706020507" pitchFamily="18" charset="2"/>
              </a:rPr>
              <a:t>, </a:t>
            </a:r>
            <a:r>
              <a:rPr lang="fr-FR" dirty="0" err="1" smtClean="0">
                <a:latin typeface="+mj-lt"/>
              </a:rPr>
              <a:t>x</a:t>
            </a:r>
            <a:r>
              <a:rPr lang="fr-FR" baseline="-25000" dirty="0" err="1" smtClean="0">
                <a:latin typeface="+mj-lt"/>
              </a:rPr>
              <a:t>core</a:t>
            </a:r>
            <a:r>
              <a:rPr lang="fr-FR" dirty="0" smtClean="0"/>
              <a:t>)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2987824" y="953433"/>
            <a:ext cx="5903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or Fe, 11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fixed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energies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in [5 10</a:t>
            </a:r>
            <a:r>
              <a:rPr lang="fr-FR" sz="1600" b="1" baseline="30000" dirty="0" smtClean="0">
                <a:solidFill>
                  <a:schemeClr val="accent5">
                    <a:lumMod val="75000"/>
                  </a:schemeClr>
                </a:solidFill>
              </a:rPr>
              <a:t>16</a:t>
            </a:r>
            <a:r>
              <a:rPr lang="fr-FR" sz="1600" b="1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5 10</a:t>
            </a:r>
            <a:r>
              <a:rPr lang="fr-FR" sz="1600" b="1" baseline="30000" dirty="0" smtClean="0">
                <a:solidFill>
                  <a:schemeClr val="accent5">
                    <a:lumMod val="75000"/>
                  </a:schemeClr>
                </a:solidFill>
              </a:rPr>
              <a:t>18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eV],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random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sky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distribution &amp;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random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core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position (&lt;1km of detector)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1817529"/>
            <a:ext cx="1872208" cy="720080"/>
          </a:xfrm>
          <a:prstGeom prst="rect">
            <a:avLst/>
          </a:prstGeom>
          <a:solidFill>
            <a:srgbClr val="305480"/>
          </a:solidFill>
          <a:ln>
            <a:solidFill>
              <a:srgbClr val="2C4A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Air </a:t>
            </a:r>
            <a:r>
              <a:rPr lang="fr-FR" dirty="0" err="1" smtClean="0"/>
              <a:t>shower</a:t>
            </a:r>
            <a:r>
              <a:rPr lang="fr-FR" dirty="0" smtClean="0"/>
              <a:t> + radio simulation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987824" y="1983031"/>
            <a:ext cx="5903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ZHAireS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or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Conex+EVA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. ~8 10</a:t>
            </a:r>
            <a:r>
              <a:rPr lang="fr-FR" sz="1600" b="1" baseline="30000" dirty="0" smtClean="0">
                <a:solidFill>
                  <a:schemeClr val="accent5">
                    <a:lumMod val="75000"/>
                  </a:schemeClr>
                </a:solidFill>
              </a:rPr>
              <a:t>6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simulated</a:t>
            </a:r>
            <a:r>
              <a:rPr lang="fr-FR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>
                <a:solidFill>
                  <a:schemeClr val="accent5">
                    <a:lumMod val="75000"/>
                  </a:schemeClr>
                </a:solidFill>
              </a:rPr>
              <a:t>events</a:t>
            </a:r>
            <a:r>
              <a:rPr lang="fr-FR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>
                <a:solidFill>
                  <a:schemeClr val="accent5">
                    <a:lumMod val="75000"/>
                  </a:schemeClr>
                </a:solidFill>
              </a:rPr>
              <a:t>so</a:t>
            </a:r>
            <a:r>
              <a:rPr lang="fr-FR" sz="1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far (and running)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979712" y="2487373"/>
            <a:ext cx="1300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E(t) </a:t>
            </a:r>
            <a:r>
              <a:rPr lang="fr-FR" sz="1200" dirty="0" smtClean="0"/>
              <a:t>[V/m] @ </a:t>
            </a:r>
          </a:p>
          <a:p>
            <a:r>
              <a:rPr lang="fr-FR" sz="1200" dirty="0" err="1" smtClean="0"/>
              <a:t>antenna</a:t>
            </a:r>
            <a:r>
              <a:rPr lang="fr-FR" sz="1200" dirty="0" smtClean="0"/>
              <a:t> positions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539552" y="2897649"/>
            <a:ext cx="187220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Antenna</a:t>
            </a:r>
            <a:r>
              <a:rPr lang="fr-FR" dirty="0" smtClean="0"/>
              <a:t> </a:t>
            </a:r>
            <a:r>
              <a:rPr lang="fr-FR" dirty="0" err="1" smtClean="0"/>
              <a:t>response</a:t>
            </a:r>
            <a:r>
              <a:rPr lang="fr-FR" dirty="0" smtClean="0"/>
              <a:t> simulation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987824" y="3063151"/>
            <a:ext cx="1296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NEC2 code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36168" y="3556607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Voltage(t) </a:t>
            </a:r>
            <a:r>
              <a:rPr lang="fr-FR" sz="1200" dirty="0" smtClean="0"/>
              <a:t>[V] @</a:t>
            </a:r>
          </a:p>
          <a:p>
            <a:r>
              <a:rPr lang="fr-FR" sz="1200" dirty="0" smtClean="0"/>
              <a:t> </a:t>
            </a:r>
            <a:r>
              <a:rPr lang="fr-FR" sz="1200" dirty="0" err="1" smtClean="0"/>
              <a:t>antenna</a:t>
            </a:r>
            <a:r>
              <a:rPr lang="fr-FR" sz="1200" dirty="0" smtClean="0"/>
              <a:t> foot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539552" y="3977769"/>
            <a:ext cx="1872208" cy="720080"/>
          </a:xfrm>
          <a:prstGeom prst="rect">
            <a:avLst/>
          </a:prstGeom>
          <a:solidFill>
            <a:srgbClr val="7099C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Signal @ ADC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987824" y="3617729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Propagation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through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DAQ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chain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at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fixed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random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time t*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Accolade fermante 14"/>
          <p:cNvSpPr/>
          <p:nvPr/>
        </p:nvSpPr>
        <p:spPr>
          <a:xfrm>
            <a:off x="6012160" y="3257689"/>
            <a:ext cx="216024" cy="18002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ZoneTexte 15"/>
          <p:cNvSpPr txBox="1"/>
          <p:nvPr/>
        </p:nvSpPr>
        <p:spPr>
          <a:xfrm>
            <a:off x="6339542" y="3955997"/>
            <a:ext cx="1976874" cy="400110"/>
          </a:xfrm>
          <a:prstGeom prst="rect">
            <a:avLst/>
          </a:prstGeom>
          <a:noFill/>
          <a:ln w="28575">
            <a:solidFill>
              <a:srgbClr val="7099CA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chemeClr val="accent5">
                    <a:lumMod val="75000"/>
                  </a:schemeClr>
                </a:solidFill>
              </a:rPr>
              <a:t>Calibration: </a:t>
            </a:r>
            <a:r>
              <a:rPr lang="fr-FR" sz="2000" b="1" dirty="0" smtClean="0">
                <a:solidFill>
                  <a:schemeClr val="accent5">
                    <a:lumMod val="75000"/>
                  </a:schemeClr>
                </a:solidFill>
              </a:rPr>
              <a:t>g(t*)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123728" y="4636874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Voltage(t) </a:t>
            </a:r>
            <a:r>
              <a:rPr lang="fr-FR" sz="1200" dirty="0" smtClean="0"/>
              <a:t>[LSB] </a:t>
            </a:r>
          </a:p>
          <a:p>
            <a:r>
              <a:rPr lang="fr-FR" sz="1200" dirty="0" smtClean="0"/>
              <a:t>@ DAQ</a:t>
            </a:r>
            <a:endParaRPr lang="en-US" sz="1200" dirty="0"/>
          </a:p>
        </p:txBody>
      </p:sp>
      <p:sp>
        <p:nvSpPr>
          <p:cNvPr id="21" name="ZoneTexte 20"/>
          <p:cNvSpPr txBox="1"/>
          <p:nvPr/>
        </p:nvSpPr>
        <p:spPr>
          <a:xfrm>
            <a:off x="2771800" y="4888954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Retrieve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noise &amp; computer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status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at 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t=t*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Evaluate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trigger and select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event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if 4+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antennas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are OK.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271728" y="5683461"/>
            <a:ext cx="280831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</a:rPr>
              <a:t>Fully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</a:rPr>
              <a:t>processed</a:t>
            </a:r>
            <a:r>
              <a:rPr lang="fr-FR" sz="1600" b="1" dirty="0" smtClean="0">
                <a:solidFill>
                  <a:srgbClr val="FF0000"/>
                </a:solidFill>
              </a:rPr>
              <a:t> (</a:t>
            </a:r>
            <a:r>
              <a:rPr lang="fr-FR" sz="1600" b="1" dirty="0" err="1" smtClean="0">
                <a:solidFill>
                  <a:srgbClr val="FF0000"/>
                </a:solidFill>
              </a:rPr>
              <a:t>realistic</a:t>
            </a:r>
            <a:r>
              <a:rPr lang="fr-FR" sz="1600" b="1" dirty="0" smtClean="0">
                <a:solidFill>
                  <a:srgbClr val="FF0000"/>
                </a:solidFill>
              </a:rPr>
              <a:t>) </a:t>
            </a:r>
            <a:r>
              <a:rPr lang="fr-FR" sz="1600" b="1" dirty="0" err="1" smtClean="0">
                <a:solidFill>
                  <a:srgbClr val="FF0000"/>
                </a:solidFill>
              </a:rPr>
              <a:t>simulated</a:t>
            </a:r>
            <a:r>
              <a:rPr lang="fr-FR" sz="1600" b="1" dirty="0" smtClean="0">
                <a:solidFill>
                  <a:srgbClr val="FF0000"/>
                </a:solidFill>
              </a:rPr>
              <a:t> data set (</a:t>
            </a:r>
            <a:r>
              <a:rPr lang="fr-FR" sz="1600" b="1" dirty="0" err="1" smtClean="0">
                <a:solidFill>
                  <a:srgbClr val="FF0000"/>
                </a:solidFill>
              </a:rPr>
              <a:t>completed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on 80 </a:t>
            </a:r>
            <a:r>
              <a:rPr lang="fr-FR" sz="1600" b="1" dirty="0" err="1" smtClean="0">
                <a:solidFill>
                  <a:srgbClr val="FF0000"/>
                </a:solidFill>
              </a:rPr>
              <a:t>days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</a:rPr>
              <a:t>subset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</a:rPr>
              <a:t>so</a:t>
            </a:r>
            <a:r>
              <a:rPr lang="fr-FR" sz="1600" b="1" dirty="0" smtClean="0">
                <a:solidFill>
                  <a:srgbClr val="FF0000"/>
                </a:solidFill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</a:rPr>
              <a:t>far).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3" name="Flèche droite 2"/>
          <p:cNvSpPr/>
          <p:nvPr/>
        </p:nvSpPr>
        <p:spPr>
          <a:xfrm>
            <a:off x="3387427" y="5652918"/>
            <a:ext cx="2840757" cy="905083"/>
          </a:xfrm>
          <a:prstGeom prst="rightArrow">
            <a:avLst/>
          </a:prstGeom>
          <a:solidFill>
            <a:srgbClr val="FFFFF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Offline (</a:t>
            </a:r>
            <a:r>
              <a:rPr lang="fr-FR" dirty="0" err="1" smtClean="0">
                <a:solidFill>
                  <a:schemeClr val="tx1"/>
                </a:solidFill>
              </a:rPr>
              <a:t>blind</a:t>
            </a:r>
            <a:r>
              <a:rPr lang="fr-FR" dirty="0" smtClean="0">
                <a:solidFill>
                  <a:schemeClr val="tx1"/>
                </a:solidFill>
              </a:rPr>
              <a:t>) </a:t>
            </a:r>
            <a:r>
              <a:rPr lang="fr-FR" dirty="0" err="1" smtClean="0">
                <a:solidFill>
                  <a:schemeClr val="tx1"/>
                </a:solidFill>
              </a:rPr>
              <a:t>analysis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031938" y="5661248"/>
            <a:ext cx="1620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Inserted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in </a:t>
            </a:r>
            <a:r>
              <a:rPr lang="fr-FR" sz="1600" b="1" dirty="0" err="1" smtClean="0">
                <a:solidFill>
                  <a:schemeClr val="accent5">
                    <a:lumMod val="75000"/>
                  </a:schemeClr>
                </a:solidFill>
              </a:rPr>
              <a:t>experimental</a:t>
            </a:r>
            <a:r>
              <a:rPr lang="fr-FR" sz="1600" b="1" dirty="0" smtClean="0">
                <a:solidFill>
                  <a:schemeClr val="accent5">
                    <a:lumMod val="75000"/>
                  </a:schemeClr>
                </a:solidFill>
              </a:rPr>
              <a:t> data set</a:t>
            </a:r>
            <a:endParaRPr lang="en-US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22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36" y="44624"/>
            <a:ext cx="5970240" cy="447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5076056" y="3501008"/>
            <a:ext cx="4464496" cy="3208977"/>
            <a:chOff x="5436096" y="3757682"/>
            <a:chExt cx="3840394" cy="2880295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757682"/>
              <a:ext cx="3840394" cy="2880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ZoneTexte 2"/>
            <p:cNvSpPr txBox="1"/>
            <p:nvPr/>
          </p:nvSpPr>
          <p:spPr>
            <a:xfrm>
              <a:off x="5990278" y="4077072"/>
              <a:ext cx="1691764" cy="828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TREND </a:t>
              </a:r>
              <a:r>
                <a:rPr lang="fr-FR" dirty="0" err="1" smtClean="0"/>
                <a:t>antenna</a:t>
              </a:r>
              <a:r>
                <a:rPr lang="fr-FR" dirty="0" smtClean="0"/>
                <a:t> </a:t>
              </a:r>
            </a:p>
            <a:p>
              <a:r>
                <a:rPr lang="fr-FR" dirty="0" err="1" smtClean="0"/>
                <a:t>Galactic</a:t>
              </a:r>
              <a:r>
                <a:rPr lang="fr-FR" dirty="0" smtClean="0"/>
                <a:t> simulation</a:t>
              </a:r>
            </a:p>
            <a:p>
              <a:r>
                <a:rPr lang="fr-FR" dirty="0"/>
                <a:t>EW </a:t>
              </a:r>
              <a:r>
                <a:rPr lang="fr-FR" dirty="0" smtClean="0"/>
                <a:t>polarisation</a:t>
              </a:r>
              <a:endParaRPr lang="fr-FR" dirty="0"/>
            </a:p>
          </p:txBody>
        </p:sp>
      </p:grp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t="51126" r="6032" b="3029"/>
          <a:stretch/>
        </p:blipFill>
        <p:spPr>
          <a:xfrm>
            <a:off x="342378" y="4005064"/>
            <a:ext cx="4752528" cy="2014396"/>
          </a:xfrm>
        </p:spPr>
      </p:pic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12621" y="44624"/>
            <a:ext cx="4104456" cy="10668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TREND calibration</a:t>
            </a:r>
            <a:br>
              <a:rPr lang="fr-FR" dirty="0" smtClean="0"/>
            </a:br>
            <a:r>
              <a:rPr lang="fr-FR" sz="2200" dirty="0" smtClean="0"/>
              <a:t>[S. Le </a:t>
            </a:r>
            <a:r>
              <a:rPr lang="fr-FR" sz="2200" dirty="0" err="1" smtClean="0"/>
              <a:t>Coz</a:t>
            </a:r>
            <a:r>
              <a:rPr lang="fr-FR" sz="2200" dirty="0" smtClean="0"/>
              <a:t>, V. </a:t>
            </a:r>
            <a:r>
              <a:rPr lang="fr-FR" sz="2200" dirty="0" err="1" smtClean="0"/>
              <a:t>Niess</a:t>
            </a:r>
            <a:r>
              <a:rPr lang="fr-FR" sz="2200" dirty="0" smtClean="0"/>
              <a:t>]</a:t>
            </a:r>
            <a:endParaRPr lang="en-US" sz="2200" dirty="0"/>
          </a:p>
        </p:txBody>
      </p:sp>
      <p:sp>
        <p:nvSpPr>
          <p:cNvPr id="2" name="ZoneTexte 1"/>
          <p:cNvSpPr txBox="1"/>
          <p:nvPr/>
        </p:nvSpPr>
        <p:spPr>
          <a:xfrm>
            <a:off x="512621" y="3573016"/>
            <a:ext cx="441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95MHz </a:t>
            </a:r>
            <a:r>
              <a:rPr lang="fr-FR" dirty="0" err="1"/>
              <a:t>s</a:t>
            </a:r>
            <a:r>
              <a:rPr lang="fr-FR" dirty="0" err="1" smtClean="0"/>
              <a:t>ky</a:t>
            </a:r>
            <a:r>
              <a:rPr lang="fr-FR" dirty="0" smtClean="0"/>
              <a:t> in TREND </a:t>
            </a:r>
            <a:r>
              <a:rPr lang="fr-FR" dirty="0" err="1" smtClean="0"/>
              <a:t>antenna</a:t>
            </a:r>
            <a:r>
              <a:rPr lang="fr-FR" dirty="0" smtClean="0"/>
              <a:t> </a:t>
            </a:r>
            <a:r>
              <a:rPr lang="fr-FR" dirty="0" err="1" smtClean="0"/>
              <a:t>FoV</a:t>
            </a:r>
            <a:r>
              <a:rPr lang="fr-FR" dirty="0" smtClean="0"/>
              <a:t> @ 18h LST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501F4-F9CE-4073-B52E-8C4E45F94689}" type="slidenum">
              <a:rPr lang="fr-FR" smtClean="0"/>
              <a:t>13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580112" y="260648"/>
            <a:ext cx="35638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smtClean="0"/>
              <a:t>In </a:t>
            </a:r>
            <a:r>
              <a:rPr lang="fr-FR" sz="2400" dirty="0"/>
              <a:t>TREND </a:t>
            </a:r>
            <a:r>
              <a:rPr lang="fr-FR" sz="2400" dirty="0" err="1"/>
              <a:t>frequency</a:t>
            </a:r>
            <a:r>
              <a:rPr lang="fr-FR" sz="2400" dirty="0"/>
              <a:t> </a:t>
            </a:r>
            <a:r>
              <a:rPr lang="fr-FR" sz="2400" dirty="0" smtClean="0"/>
              <a:t>range, </a:t>
            </a:r>
            <a:r>
              <a:rPr lang="fr-FR" sz="2400" dirty="0" err="1" smtClean="0"/>
              <a:t>sky</a:t>
            </a:r>
            <a:r>
              <a:rPr lang="fr-FR" sz="2400" dirty="0" smtClean="0"/>
              <a:t> </a:t>
            </a:r>
            <a:r>
              <a:rPr lang="fr-FR" sz="2400" dirty="0" err="1" smtClean="0"/>
              <a:t>emission</a:t>
            </a:r>
            <a:r>
              <a:rPr lang="fr-FR" sz="2400" dirty="0" smtClean="0"/>
              <a:t> </a:t>
            </a:r>
            <a:r>
              <a:rPr lang="fr-FR" sz="2400" dirty="0" err="1" smtClean="0"/>
              <a:t>highly</a:t>
            </a:r>
            <a:r>
              <a:rPr lang="fr-FR" sz="2400" dirty="0" smtClean="0"/>
              <a:t> </a:t>
            </a:r>
            <a:r>
              <a:rPr lang="fr-FR" sz="2400" dirty="0" err="1" smtClean="0"/>
              <a:t>dominated</a:t>
            </a:r>
            <a:r>
              <a:rPr lang="fr-FR" sz="2400" dirty="0" smtClean="0"/>
              <a:t> by </a:t>
            </a:r>
            <a:r>
              <a:rPr lang="fr-FR" sz="2400" dirty="0" err="1" smtClean="0"/>
              <a:t>Galactic</a:t>
            </a:r>
            <a:r>
              <a:rPr lang="fr-FR" sz="2400" dirty="0" smtClean="0"/>
              <a:t> plane radiation.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 err="1" smtClean="0"/>
              <a:t>Very</a:t>
            </a:r>
            <a:r>
              <a:rPr lang="fr-FR" sz="2400" dirty="0" smtClean="0"/>
              <a:t> </a:t>
            </a:r>
            <a:r>
              <a:rPr lang="fr-FR" sz="2400" dirty="0" err="1" smtClean="0"/>
              <a:t>well</a:t>
            </a:r>
            <a:r>
              <a:rPr lang="fr-FR" sz="2400" dirty="0" smtClean="0"/>
              <a:t> </a:t>
            </a:r>
            <a:r>
              <a:rPr lang="fr-FR" sz="2400" dirty="0" err="1" smtClean="0"/>
              <a:t>known</a:t>
            </a:r>
            <a:r>
              <a:rPr lang="fr-FR" sz="2400" dirty="0" smtClean="0"/>
              <a:t> </a:t>
            </a:r>
            <a:r>
              <a:rPr lang="fr-FR" sz="2400" dirty="0" smtClean="0">
                <a:sym typeface="Wingdings" panose="05000000000000000000" pitchFamily="2" charset="2"/>
              </a:rPr>
              <a:t> </a:t>
            </a:r>
            <a:r>
              <a:rPr lang="fr-FR" sz="2400" dirty="0" err="1">
                <a:sym typeface="Wingdings" panose="05000000000000000000" pitchFamily="2" charset="2"/>
              </a:rPr>
              <a:t>p</a:t>
            </a:r>
            <a:r>
              <a:rPr lang="fr-FR" sz="2400" dirty="0" err="1" smtClean="0"/>
              <a:t>rovides</a:t>
            </a:r>
            <a:r>
              <a:rPr lang="fr-FR" sz="2400" dirty="0" smtClean="0"/>
              <a:t> a stable  &amp; </a:t>
            </a:r>
            <a:r>
              <a:rPr lang="fr-FR" sz="2400" dirty="0" err="1" smtClean="0"/>
              <a:t>periodic</a:t>
            </a:r>
            <a:r>
              <a:rPr lang="fr-FR" sz="2400" dirty="0" smtClean="0"/>
              <a:t> source for calibration &amp; monitoring.</a:t>
            </a:r>
            <a:endParaRPr lang="en-US" sz="2400" dirty="0"/>
          </a:p>
        </p:txBody>
      </p:sp>
      <p:grpSp>
        <p:nvGrpSpPr>
          <p:cNvPr id="13" name="Groupe 12"/>
          <p:cNvGrpSpPr/>
          <p:nvPr/>
        </p:nvGrpSpPr>
        <p:grpSpPr>
          <a:xfrm>
            <a:off x="59406" y="6068913"/>
            <a:ext cx="5376690" cy="664534"/>
            <a:chOff x="136980" y="6068913"/>
            <a:chExt cx="5376690" cy="664534"/>
          </a:xfrm>
        </p:grpSpPr>
        <p:grpSp>
          <p:nvGrpSpPr>
            <p:cNvPr id="10" name="Groupe 9"/>
            <p:cNvGrpSpPr/>
            <p:nvPr/>
          </p:nvGrpSpPr>
          <p:grpSpPr>
            <a:xfrm>
              <a:off x="179512" y="6156919"/>
              <a:ext cx="5334158" cy="512730"/>
              <a:chOff x="395536" y="6021063"/>
              <a:chExt cx="6560289" cy="648586"/>
            </a:xfrm>
          </p:grpSpPr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65" t="74365" r="19290" b="16139"/>
              <a:stretch/>
            </p:blipFill>
            <p:spPr bwMode="auto">
              <a:xfrm>
                <a:off x="395536" y="6021063"/>
                <a:ext cx="6560289" cy="648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5508104" y="6021063"/>
                <a:ext cx="1154758" cy="135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136980" y="6068913"/>
              <a:ext cx="5334158" cy="6645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356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769"/>
          <a:stretch/>
        </p:blipFill>
        <p:spPr>
          <a:xfrm>
            <a:off x="144064" y="3645024"/>
            <a:ext cx="3672222" cy="3104232"/>
          </a:xfrm>
        </p:spPr>
      </p:pic>
      <p:sp>
        <p:nvSpPr>
          <p:cNvPr id="9" name="ZoneTexte 8"/>
          <p:cNvSpPr txBox="1"/>
          <p:nvPr/>
        </p:nvSpPr>
        <p:spPr>
          <a:xfrm>
            <a:off x="578737" y="3994178"/>
            <a:ext cx="20066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TREND monitoring 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data @ DAQ</a:t>
            </a:r>
          </a:p>
          <a:p>
            <a:r>
              <a:rPr lang="fr-FR" b="1" dirty="0" err="1" smtClean="0">
                <a:solidFill>
                  <a:srgbClr val="FF0000"/>
                </a:solidFill>
              </a:rPr>
              <a:t>Antenna</a:t>
            </a:r>
            <a:r>
              <a:rPr lang="fr-FR" b="1" dirty="0" smtClean="0">
                <a:solidFill>
                  <a:srgbClr val="FF0000"/>
                </a:solidFill>
              </a:rPr>
              <a:t> 105</a:t>
            </a:r>
          </a:p>
          <a:p>
            <a:r>
              <a:rPr lang="fr-FR" b="1" dirty="0" smtClean="0">
                <a:solidFill>
                  <a:srgbClr val="FF0000"/>
                </a:solidFill>
              </a:rPr>
              <a:t>March 19-20, 2012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73956" y="1117906"/>
            <a:ext cx="3851920" cy="2748560"/>
            <a:chOff x="5543279" y="3757682"/>
            <a:chExt cx="3840394" cy="2880295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3279" y="3757682"/>
              <a:ext cx="3840394" cy="2880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ZoneTexte 11"/>
            <p:cNvSpPr txBox="1"/>
            <p:nvPr/>
          </p:nvSpPr>
          <p:spPr>
            <a:xfrm>
              <a:off x="6007804" y="4054256"/>
              <a:ext cx="2000763" cy="9675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solidFill>
                    <a:srgbClr val="7099CA"/>
                  </a:solidFill>
                </a:rPr>
                <a:t>TREND </a:t>
              </a:r>
              <a:r>
                <a:rPr lang="fr-FR" b="1" dirty="0" err="1">
                  <a:solidFill>
                    <a:srgbClr val="7099CA"/>
                  </a:solidFill>
                </a:rPr>
                <a:t>antenna</a:t>
              </a:r>
              <a:r>
                <a:rPr lang="fr-FR" b="1" dirty="0">
                  <a:solidFill>
                    <a:srgbClr val="7099CA"/>
                  </a:solidFill>
                </a:rPr>
                <a:t> </a:t>
              </a:r>
            </a:p>
            <a:p>
              <a:r>
                <a:rPr lang="fr-FR" b="1" dirty="0" err="1">
                  <a:solidFill>
                    <a:srgbClr val="7099CA"/>
                  </a:solidFill>
                </a:rPr>
                <a:t>Galactic</a:t>
              </a:r>
              <a:r>
                <a:rPr lang="fr-FR" b="1" dirty="0">
                  <a:solidFill>
                    <a:srgbClr val="7099CA"/>
                  </a:solidFill>
                </a:rPr>
                <a:t> </a:t>
              </a:r>
              <a:r>
                <a:rPr lang="fr-FR" b="1" dirty="0" smtClean="0">
                  <a:solidFill>
                    <a:srgbClr val="7099CA"/>
                  </a:solidFill>
                </a:rPr>
                <a:t>simulation</a:t>
              </a:r>
            </a:p>
            <a:p>
              <a:r>
                <a:rPr lang="fr-FR" b="1" dirty="0" smtClean="0">
                  <a:solidFill>
                    <a:srgbClr val="7099CA"/>
                  </a:solidFill>
                </a:rPr>
                <a:t>@ </a:t>
              </a:r>
              <a:r>
                <a:rPr lang="fr-FR" b="1" dirty="0" err="1" smtClean="0">
                  <a:solidFill>
                    <a:srgbClr val="7099CA"/>
                  </a:solidFill>
                </a:rPr>
                <a:t>antenna</a:t>
              </a:r>
              <a:r>
                <a:rPr lang="fr-FR" b="1" dirty="0" smtClean="0">
                  <a:solidFill>
                    <a:srgbClr val="7099CA"/>
                  </a:solidFill>
                </a:rPr>
                <a:t> foot</a:t>
              </a:r>
              <a:endParaRPr lang="fr-FR" b="1" dirty="0">
                <a:solidFill>
                  <a:srgbClr val="7099CA"/>
                </a:solidFill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4532432" y="957516"/>
            <a:ext cx="4629891" cy="5999876"/>
            <a:chOff x="4532432" y="957516"/>
            <a:chExt cx="4629891" cy="5999876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432" y="957516"/>
              <a:ext cx="4629891" cy="5999876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>
              <a:off x="5148064" y="1412776"/>
              <a:ext cx="24334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TREND monitoring data</a:t>
              </a:r>
            </a:p>
            <a:p>
              <a:r>
                <a:rPr lang="fr-FR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Galactic</a:t>
              </a:r>
              <a:r>
                <a:rPr lang="fr-FR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fr-FR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sim</a:t>
              </a:r>
              <a:r>
                <a:rPr lang="fr-FR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signal x g </a:t>
              </a:r>
              <a:endParaRPr lang="en-US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6" name="Flèche droite rayée 15"/>
          <p:cNvSpPr/>
          <p:nvPr/>
        </p:nvSpPr>
        <p:spPr>
          <a:xfrm>
            <a:off x="3352281" y="2060848"/>
            <a:ext cx="2360302" cy="122413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x</a:t>
            </a:r>
            <a:r>
              <a:rPr lang="fr-FR" dirty="0" smtClean="0"/>
              <a:t> gain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TREND calibration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3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7" y="1988840"/>
            <a:ext cx="5956376" cy="441770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Gain correction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48064" y="2132856"/>
            <a:ext cx="4091896" cy="4032448"/>
          </a:xfrm>
        </p:spPr>
        <p:txBody>
          <a:bodyPr>
            <a:normAutofit/>
          </a:bodyPr>
          <a:lstStyle/>
          <a:p>
            <a:r>
              <a:rPr lang="fr-FR" sz="2100" dirty="0" smtClean="0"/>
              <a:t>Dedicated </a:t>
            </a:r>
            <a:r>
              <a:rPr lang="fr-FR" sz="2100" dirty="0" err="1" smtClean="0"/>
              <a:t>measurements</a:t>
            </a:r>
            <a:r>
              <a:rPr lang="fr-FR" sz="2100" dirty="0" smtClean="0"/>
              <a:t> show </a:t>
            </a:r>
            <a:r>
              <a:rPr lang="fr-FR" sz="2100" dirty="0" err="1" smtClean="0"/>
              <a:t>that</a:t>
            </a:r>
            <a:r>
              <a:rPr lang="fr-FR" sz="2100" dirty="0" smtClean="0"/>
              <a:t> </a:t>
            </a:r>
            <a:r>
              <a:rPr lang="fr-FR" sz="2100" dirty="0" err="1" smtClean="0"/>
              <a:t>V</a:t>
            </a:r>
            <a:r>
              <a:rPr lang="fr-FR" sz="2100" baseline="-25000" dirty="0" err="1" smtClean="0"/>
              <a:t>Ant</a:t>
            </a:r>
            <a:r>
              <a:rPr lang="fr-FR" sz="2100" dirty="0" smtClean="0"/>
              <a:t> </a:t>
            </a:r>
            <a:r>
              <a:rPr lang="fr-FR" sz="2100" dirty="0" err="1" smtClean="0"/>
              <a:t>is</a:t>
            </a:r>
            <a:r>
              <a:rPr lang="fr-FR" sz="2100" dirty="0" smtClean="0"/>
              <a:t> </a:t>
            </a:r>
            <a:r>
              <a:rPr lang="fr-FR" sz="2100" dirty="0" err="1" smtClean="0"/>
              <a:t>systematically</a:t>
            </a:r>
            <a:r>
              <a:rPr lang="fr-FR" sz="2100" dirty="0" smtClean="0"/>
              <a:t> 1-2.5dB </a:t>
            </a:r>
            <a:r>
              <a:rPr lang="fr-FR" sz="2100" dirty="0" err="1" smtClean="0"/>
              <a:t>higher</a:t>
            </a:r>
            <a:r>
              <a:rPr lang="fr-FR" sz="2100" dirty="0" smtClean="0"/>
              <a:t> </a:t>
            </a:r>
            <a:r>
              <a:rPr lang="fr-FR" sz="2100" dirty="0" err="1" smtClean="0"/>
              <a:t>than</a:t>
            </a:r>
            <a:r>
              <a:rPr lang="fr-FR" sz="2100" dirty="0" smtClean="0"/>
              <a:t> model.</a:t>
            </a:r>
          </a:p>
          <a:p>
            <a:r>
              <a:rPr lang="fr-FR" sz="2100" dirty="0" err="1" smtClean="0"/>
              <a:t>Likely</a:t>
            </a:r>
            <a:r>
              <a:rPr lang="fr-FR" sz="2100" dirty="0" smtClean="0"/>
              <a:t> causes: </a:t>
            </a:r>
            <a:r>
              <a:rPr lang="fr-FR" sz="2100" dirty="0" err="1" smtClean="0"/>
              <a:t>environment</a:t>
            </a:r>
            <a:r>
              <a:rPr lang="fr-FR" sz="2100" dirty="0" smtClean="0"/>
              <a:t> noise + FE </a:t>
            </a:r>
            <a:r>
              <a:rPr lang="fr-FR" sz="2100" dirty="0" err="1" smtClean="0"/>
              <a:t>electronic</a:t>
            </a:r>
            <a:r>
              <a:rPr lang="fr-FR" sz="2100" dirty="0" smtClean="0"/>
              <a:t> </a:t>
            </a:r>
            <a:r>
              <a:rPr lang="fr-FR" sz="2100" dirty="0" err="1" smtClean="0"/>
              <a:t>chain</a:t>
            </a:r>
            <a:r>
              <a:rPr lang="fr-FR" sz="2100" dirty="0" smtClean="0"/>
              <a:t> noise. </a:t>
            </a:r>
          </a:p>
          <a:p>
            <a:r>
              <a:rPr lang="fr-FR" sz="2100" dirty="0" smtClean="0"/>
              <a:t>g=V</a:t>
            </a:r>
            <a:r>
              <a:rPr lang="fr-FR" sz="2100" baseline="-25000" dirty="0" smtClean="0"/>
              <a:t>ADC</a:t>
            </a:r>
            <a:r>
              <a:rPr lang="fr-FR" sz="2100" dirty="0" smtClean="0"/>
              <a:t>/</a:t>
            </a:r>
            <a:r>
              <a:rPr lang="fr-FR" sz="2100" dirty="0" err="1" smtClean="0"/>
              <a:t>V</a:t>
            </a:r>
            <a:r>
              <a:rPr lang="fr-FR" sz="2100" baseline="-25000" dirty="0" err="1" smtClean="0"/>
              <a:t>ant</a:t>
            </a:r>
            <a:r>
              <a:rPr lang="fr-FR" sz="2100" dirty="0" smtClean="0"/>
              <a:t> </a:t>
            </a:r>
            <a:r>
              <a:rPr lang="fr-FR" sz="2100" dirty="0" smtClean="0">
                <a:sym typeface="Wingdings" panose="05000000000000000000" pitchFamily="2" charset="2"/>
              </a:rPr>
              <a:t></a:t>
            </a:r>
            <a:r>
              <a:rPr lang="fr-FR" sz="2100" dirty="0" smtClean="0"/>
              <a:t> 10-30% gain </a:t>
            </a:r>
            <a:r>
              <a:rPr lang="fr-FR" sz="2100" dirty="0" err="1" smtClean="0"/>
              <a:t>overestimate</a:t>
            </a:r>
            <a:r>
              <a:rPr lang="fr-FR" sz="2100" dirty="0" smtClean="0"/>
              <a:t> in </a:t>
            </a:r>
            <a:r>
              <a:rPr lang="fr-FR" sz="2100" dirty="0" err="1" smtClean="0"/>
              <a:t>our</a:t>
            </a:r>
            <a:r>
              <a:rPr lang="fr-FR" sz="2100" dirty="0" smtClean="0"/>
              <a:t> </a:t>
            </a:r>
            <a:r>
              <a:rPr lang="fr-FR" sz="2100" dirty="0" err="1" smtClean="0"/>
              <a:t>treatment</a:t>
            </a:r>
            <a:endParaRPr lang="fr-FR" sz="2100" dirty="0" smtClean="0"/>
          </a:p>
          <a:p>
            <a:pPr marL="0" indent="0">
              <a:buNone/>
            </a:pPr>
            <a:r>
              <a:rPr lang="fr-FR" sz="2100" dirty="0">
                <a:sym typeface="Wingdings" panose="05000000000000000000" pitchFamily="2" charset="2"/>
              </a:rPr>
              <a:t> </a:t>
            </a:r>
            <a:r>
              <a:rPr lang="fr-FR" sz="2100" dirty="0" smtClean="0">
                <a:sym typeface="Wingdings" panose="05000000000000000000" pitchFamily="2" charset="2"/>
              </a:rPr>
              <a:t>      </a:t>
            </a:r>
            <a:r>
              <a:rPr lang="fr-FR" sz="21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ad hoc</a:t>
            </a:r>
            <a:r>
              <a:rPr lang="fr-FR" sz="21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 correction factor </a:t>
            </a:r>
          </a:p>
          <a:p>
            <a:pPr marL="0" indent="0">
              <a:buNone/>
            </a:pPr>
            <a:r>
              <a:rPr lang="fr-FR" sz="2100" b="1" i="1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fr-FR" sz="21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       f</a:t>
            </a:r>
            <a:r>
              <a:rPr lang="fr-FR" sz="21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 = 0.85±0.1 </a:t>
            </a:r>
            <a:r>
              <a:rPr lang="fr-FR" sz="2100" b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applied</a:t>
            </a:r>
            <a:r>
              <a:rPr lang="fr-FR" sz="21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 to g(t)</a:t>
            </a:r>
            <a:endParaRPr lang="fr-FR" sz="2100" b="1" dirty="0" smtClean="0">
              <a:solidFill>
                <a:srgbClr val="00B050"/>
              </a:solidFill>
            </a:endParaRPr>
          </a:p>
          <a:p>
            <a:endParaRPr lang="en-US" sz="2100" dirty="0"/>
          </a:p>
        </p:txBody>
      </p:sp>
      <p:sp>
        <p:nvSpPr>
          <p:cNvPr id="16" name="Rectangle 15"/>
          <p:cNvSpPr/>
          <p:nvPr/>
        </p:nvSpPr>
        <p:spPr>
          <a:xfrm rot="156962">
            <a:off x="3066928" y="4713939"/>
            <a:ext cx="2152149" cy="36004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necteur droit 13"/>
          <p:cNvCxnSpPr/>
          <p:nvPr/>
        </p:nvCxnSpPr>
        <p:spPr>
          <a:xfrm>
            <a:off x="2721058" y="2886035"/>
            <a:ext cx="432048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3275857" y="2742019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/>
              <a:t>Modeled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bckgd</a:t>
            </a:r>
            <a:endParaRPr lang="fr-FR" sz="1600" b="1" dirty="0"/>
          </a:p>
          <a:p>
            <a:r>
              <a:rPr lang="fr-FR" sz="1600" b="1" dirty="0" err="1" smtClean="0"/>
              <a:t>Measured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bckgd</a:t>
            </a:r>
            <a:endParaRPr lang="fr-FR" sz="1600" b="1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2723542" y="3140968"/>
            <a:ext cx="43204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916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Cut </a:t>
            </a:r>
            <a:r>
              <a:rPr lang="fr-FR" dirty="0" err="1" smtClean="0"/>
              <a:t>efficiency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sz="2700" dirty="0" err="1" smtClean="0"/>
              <a:t>evaluated</a:t>
            </a:r>
            <a:r>
              <a:rPr lang="fr-FR" sz="2700" dirty="0"/>
              <a:t> </a:t>
            </a:r>
            <a:r>
              <a:rPr lang="fr-FR" sz="2700" dirty="0" err="1" smtClean="0"/>
              <a:t>from</a:t>
            </a:r>
            <a:r>
              <a:rPr lang="fr-FR" sz="2700" dirty="0" smtClean="0"/>
              <a:t> 1862 </a:t>
            </a:r>
            <a:r>
              <a:rPr lang="fr-FR" sz="2700" dirty="0" err="1" smtClean="0"/>
              <a:t>simulated</a:t>
            </a:r>
            <a:r>
              <a:rPr lang="fr-FR" sz="2700" dirty="0" smtClean="0"/>
              <a:t> </a:t>
            </a:r>
            <a:r>
              <a:rPr lang="fr-FR" sz="2700" dirty="0" err="1" smtClean="0"/>
              <a:t>events</a:t>
            </a:r>
            <a:r>
              <a:rPr lang="fr-FR" sz="2700" dirty="0" smtClean="0"/>
              <a:t>  </a:t>
            </a:r>
            <a:r>
              <a:rPr lang="fr-FR" sz="2700" dirty="0" err="1" smtClean="0"/>
              <a:t>inserted</a:t>
            </a:r>
            <a:r>
              <a:rPr lang="fr-FR" sz="2700" dirty="0" smtClean="0"/>
              <a:t> </a:t>
            </a:r>
            <a:r>
              <a:rPr lang="fr-FR" sz="2700" dirty="0" smtClean="0"/>
              <a:t>in data </a:t>
            </a:r>
            <a:r>
              <a:rPr lang="fr-FR" sz="2700" dirty="0" err="1" smtClean="0"/>
              <a:t>stream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668565"/>
              </p:ext>
            </p:extLst>
          </p:nvPr>
        </p:nvGraphicFramePr>
        <p:xfrm>
          <a:off x="539552" y="980728"/>
          <a:ext cx="8280920" cy="5032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656184"/>
                <a:gridCol w="1656184"/>
                <a:gridCol w="1656184"/>
                <a:gridCol w="1656184"/>
              </a:tblGrid>
              <a:tr h="453629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Cut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% </a:t>
                      </a:r>
                      <a:r>
                        <a:rPr lang="fr-FR" sz="1600" dirty="0" err="1" smtClean="0"/>
                        <a:t>survival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N</a:t>
                      </a:r>
                      <a:r>
                        <a:rPr lang="fr-FR" sz="1600" baseline="-25000" dirty="0" err="1" smtClean="0"/>
                        <a:t>coincs</a:t>
                      </a:r>
                      <a:r>
                        <a:rPr lang="fr-FR" sz="1600" dirty="0" smtClean="0"/>
                        <a:t> final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i="1" dirty="0" smtClean="0"/>
                        <a:t>% </a:t>
                      </a:r>
                      <a:r>
                        <a:rPr lang="fr-FR" sz="1600" i="1" dirty="0" err="1" smtClean="0"/>
                        <a:t>survival</a:t>
                      </a:r>
                      <a:r>
                        <a:rPr lang="fr-FR" sz="1600" i="1" dirty="0" smtClean="0"/>
                        <a:t> [</a:t>
                      </a:r>
                      <a:r>
                        <a:rPr lang="fr-FR" sz="1600" i="1" dirty="0" err="1" smtClean="0"/>
                        <a:t>simu</a:t>
                      </a:r>
                      <a:r>
                        <a:rPr lang="fr-FR" sz="1600" i="1" dirty="0" smtClean="0"/>
                        <a:t>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err="1" smtClean="0"/>
                        <a:t>N</a:t>
                      </a:r>
                      <a:r>
                        <a:rPr lang="fr-FR" sz="1600" b="0" i="1" baseline="-25000" dirty="0" err="1" smtClean="0"/>
                        <a:t>coins</a:t>
                      </a:r>
                      <a:r>
                        <a:rPr lang="fr-FR" sz="1600" i="1" dirty="0" smtClean="0"/>
                        <a:t> [</a:t>
                      </a:r>
                      <a:r>
                        <a:rPr lang="fr-FR" sz="1600" i="1" dirty="0" err="1" smtClean="0"/>
                        <a:t>simu</a:t>
                      </a:r>
                      <a:r>
                        <a:rPr lang="fr-FR" sz="1600" i="1" dirty="0" smtClean="0"/>
                        <a:t>]</a:t>
                      </a:r>
                    </a:p>
                    <a:p>
                      <a:pPr algn="ctr"/>
                      <a:r>
                        <a:rPr lang="fr-FR" sz="1400" b="0" i="1" dirty="0" smtClean="0"/>
                        <a:t>(not E </a:t>
                      </a:r>
                      <a:r>
                        <a:rPr lang="fr-FR" sz="1400" b="0" i="1" dirty="0" err="1" smtClean="0"/>
                        <a:t>weighted</a:t>
                      </a:r>
                      <a:r>
                        <a:rPr lang="fr-FR" sz="1400" b="0" i="1" dirty="0" smtClean="0"/>
                        <a:t>)</a:t>
                      </a:r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« 50Hz » </a:t>
                      </a:r>
                      <a:r>
                        <a:rPr lang="fr-FR" sz="1600" dirty="0" err="1" smtClean="0"/>
                        <a:t>cut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6.3 10</a:t>
                      </a:r>
                      <a:r>
                        <a:rPr lang="fr-FR" baseline="30000" dirty="0" smtClean="0"/>
                        <a:t>7</a:t>
                      </a:r>
                      <a:endParaRPr lang="fr-FR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82%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1526</a:t>
                      </a:r>
                      <a:endParaRPr lang="fr-FR" sz="1600" i="1" baseline="30000" dirty="0"/>
                    </a:p>
                  </a:txBody>
                  <a:tcPr anchor="ctr"/>
                </a:tc>
              </a:tr>
              <a:tr h="2628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Pulse</a:t>
                      </a:r>
                      <a:r>
                        <a:rPr lang="fr-FR" sz="1600" baseline="0" dirty="0" smtClean="0"/>
                        <a:t> duration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46%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2.9 10</a:t>
                      </a:r>
                      <a:r>
                        <a:rPr lang="fr-FR" baseline="30000" dirty="0" smtClean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86%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i="1" baseline="0" dirty="0" smtClean="0"/>
                        <a:t>1312</a:t>
                      </a:r>
                      <a:endParaRPr lang="fr-FR" sz="1600" i="1" baseline="30000" dirty="0" smtClean="0"/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Multiplicity</a:t>
                      </a:r>
                      <a:r>
                        <a:rPr lang="fr-FR" sz="1600" dirty="0" smtClean="0"/>
                        <a:t> &gt; 4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51%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1.4 10</a:t>
                      </a:r>
                      <a:r>
                        <a:rPr lang="fr-FR" baseline="30000" dirty="0" smtClean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1" dirty="0" smtClean="0">
                          <a:solidFill>
                            <a:srgbClr val="FF0000"/>
                          </a:solidFill>
                        </a:rPr>
                        <a:t>80%</a:t>
                      </a:r>
                      <a:endParaRPr lang="fr-FR" sz="1600" b="1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i="1" baseline="0" dirty="0" smtClean="0"/>
                        <a:t>1050</a:t>
                      </a:r>
                      <a:endParaRPr lang="fr-FR" sz="1600" i="1" baseline="30000" dirty="0" smtClean="0"/>
                    </a:p>
                  </a:txBody>
                  <a:tcPr anchor="ctr"/>
                </a:tc>
              </a:tr>
              <a:tr h="585086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Valid</a:t>
                      </a:r>
                      <a:r>
                        <a:rPr lang="fr-FR" sz="1600" dirty="0" smtClean="0"/>
                        <a:t> reconstruction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67%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1.0 10</a:t>
                      </a:r>
                      <a:r>
                        <a:rPr lang="fr-FR" baseline="30000" dirty="0" smtClean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99%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i="1" baseline="0" dirty="0" smtClean="0"/>
                        <a:t>1040</a:t>
                      </a:r>
                      <a:endParaRPr lang="fr-FR" sz="1600" i="1" baseline="30000" dirty="0" smtClean="0"/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Radius &gt; 3000m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35%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3.4 10</a:t>
                      </a:r>
                      <a:r>
                        <a:rPr lang="fr-FR" baseline="30000" dirty="0" smtClean="0"/>
                        <a:t>6</a:t>
                      </a:r>
                      <a:endParaRPr lang="fr-FR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95%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baseline="0" dirty="0" smtClean="0"/>
                        <a:t>988</a:t>
                      </a:r>
                      <a:endParaRPr lang="fr-FR" sz="1600" i="1" baseline="30000" dirty="0"/>
                    </a:p>
                  </a:txBody>
                  <a:tcPr anchor="ctr"/>
                </a:tc>
              </a:tr>
              <a:tr h="262817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latin typeface="Symbol" panose="05050102010706020507" pitchFamily="18" charset="2"/>
                        </a:rPr>
                        <a:t>Q </a:t>
                      </a:r>
                      <a:r>
                        <a:rPr lang="fr-FR" sz="1600" dirty="0" smtClean="0"/>
                        <a:t>&lt; 80°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30%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1.0 10</a:t>
                      </a:r>
                      <a:r>
                        <a:rPr lang="fr-FR" baseline="30000" dirty="0" smtClean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98%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i="1" baseline="0" dirty="0" smtClean="0"/>
                        <a:t>968</a:t>
                      </a:r>
                      <a:endParaRPr lang="fr-FR" sz="1600" i="1" baseline="30000" dirty="0" smtClean="0"/>
                    </a:p>
                  </a:txBody>
                  <a:tcPr anchor="ctr"/>
                </a:tc>
              </a:tr>
              <a:tr h="64804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Trigger pattern/ Extension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32%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3.3 10</a:t>
                      </a:r>
                      <a:r>
                        <a:rPr lang="fr-FR" baseline="30000" dirty="0" smtClean="0"/>
                        <a:t> 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88%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855</a:t>
                      </a:r>
                      <a:endParaRPr lang="fr-FR" sz="1600" i="1" dirty="0"/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Neighbourgs</a:t>
                      </a:r>
                      <a:endParaRPr lang="fr-FR" sz="1600" dirty="0" smtClean="0"/>
                    </a:p>
                    <a:p>
                      <a:r>
                        <a:rPr lang="fr-FR" sz="1600" dirty="0" smtClean="0"/>
                        <a:t>(direction)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0.3%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1440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dirty="0" smtClean="0">
                          <a:solidFill>
                            <a:schemeClr val="tx1"/>
                          </a:solidFill>
                        </a:rPr>
                        <a:t>85%</a:t>
                      </a:r>
                      <a:endParaRPr lang="fr-FR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725</a:t>
                      </a:r>
                      <a:endParaRPr lang="fr-FR" sz="1600" i="1" dirty="0"/>
                    </a:p>
                  </a:txBody>
                  <a:tcPr anchor="ctr"/>
                </a:tc>
              </a:tr>
              <a:tr h="453629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Neighbourgs</a:t>
                      </a:r>
                      <a:endParaRPr lang="fr-FR" sz="1600" dirty="0" smtClean="0"/>
                    </a:p>
                    <a:p>
                      <a:r>
                        <a:rPr lang="fr-FR" sz="1600" dirty="0" smtClean="0"/>
                        <a:t>(time)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40%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olidFill>
                            <a:srgbClr val="00B050"/>
                          </a:solidFill>
                        </a:rPr>
                        <a:t>574</a:t>
                      </a:r>
                      <a:endParaRPr lang="fr-FR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/>
                        <a:t>92%</a:t>
                      </a:r>
                      <a:endParaRPr lang="fr-FR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1" dirty="0" smtClean="0">
                          <a:solidFill>
                            <a:srgbClr val="00B050"/>
                          </a:solidFill>
                        </a:rPr>
                        <a:t>668</a:t>
                      </a:r>
                      <a:endParaRPr lang="fr-FR" sz="1600" b="1" i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198131" y="6165304"/>
            <a:ext cx="7766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S</a:t>
            </a:r>
            <a:r>
              <a:rPr lang="fr-FR" b="1" dirty="0" err="1" smtClean="0"/>
              <a:t>imulated</a:t>
            </a:r>
            <a:r>
              <a:rPr lang="fr-FR" b="1" dirty="0" smtClean="0"/>
              <a:t> EAS </a:t>
            </a:r>
            <a:r>
              <a:rPr lang="fr-FR" b="1" dirty="0" err="1" smtClean="0"/>
              <a:t>selection</a:t>
            </a:r>
            <a:r>
              <a:rPr lang="fr-FR" b="1" dirty="0" smtClean="0"/>
              <a:t> </a:t>
            </a:r>
            <a:r>
              <a:rPr lang="fr-FR" b="1" dirty="0" err="1" smtClean="0"/>
              <a:t>cuts</a:t>
            </a:r>
            <a:r>
              <a:rPr lang="fr-FR" b="1" dirty="0" smtClean="0"/>
              <a:t> </a:t>
            </a:r>
            <a:r>
              <a:rPr lang="fr-FR" b="1" dirty="0" err="1" smtClean="0"/>
              <a:t>survival</a:t>
            </a:r>
            <a:r>
              <a:rPr lang="fr-FR" b="1" dirty="0" smtClean="0"/>
              <a:t> rate: 37%</a:t>
            </a:r>
            <a:r>
              <a:rPr lang="fr-FR" dirty="0" smtClean="0"/>
              <a:t> (46% if </a:t>
            </a:r>
            <a:r>
              <a:rPr lang="fr-FR" dirty="0" err="1" smtClean="0"/>
              <a:t>multiplicity</a:t>
            </a:r>
            <a:r>
              <a:rPr lang="fr-FR" dirty="0" smtClean="0"/>
              <a:t> </a:t>
            </a:r>
            <a:r>
              <a:rPr lang="fr-FR" dirty="0" err="1" smtClean="0"/>
              <a:t>cut</a:t>
            </a:r>
            <a:r>
              <a:rPr lang="fr-FR" dirty="0" smtClean="0"/>
              <a:t> </a:t>
            </a:r>
            <a:r>
              <a:rPr lang="fr-FR" dirty="0" err="1" smtClean="0"/>
              <a:t>excluded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886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fr-FR" dirty="0" err="1" smtClean="0"/>
              <a:t>Results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2"/>
              <p:cNvSpPr txBox="1">
                <a:spLocks/>
              </p:cNvSpPr>
              <p:nvPr/>
            </p:nvSpPr>
            <p:spPr>
              <a:xfrm>
                <a:off x="107504" y="1038746"/>
                <a:ext cx="9036496" cy="230425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62500" lnSpcReduction="2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dirty="0" smtClean="0"/>
                  <a:t>Simulated data set </a:t>
                </a:r>
                <a:r>
                  <a:rPr lang="fr-FR" dirty="0" err="1"/>
                  <a:t>allows</a:t>
                </a:r>
                <a:r>
                  <a:rPr lang="fr-FR" dirty="0"/>
                  <a:t> </a:t>
                </a:r>
                <a:r>
                  <a:rPr lang="fr-FR" dirty="0" err="1"/>
                  <a:t>computing</a:t>
                </a:r>
                <a:r>
                  <a:rPr lang="fr-FR" dirty="0"/>
                  <a:t> detector </a:t>
                </a:r>
                <a:r>
                  <a:rPr lang="fr-FR" dirty="0" err="1"/>
                  <a:t>apperture</a:t>
                </a:r>
                <a:r>
                  <a:rPr lang="fr-FR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𝑒𝑓𝑓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(</m:t>
                    </m:r>
                    <m:r>
                      <a:rPr lang="fr-FR" i="1">
                        <a:latin typeface="Cambria Math"/>
                      </a:rPr>
                      <m:t>𝐸</m:t>
                    </m:r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,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𝜑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)=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𝑠𝑖𝑚</m:t>
                        </m:r>
                      </m:sub>
                    </m:sSub>
                    <m:r>
                      <a:rPr lang="fr-FR" i="1">
                        <a:latin typeface="Cambria Math"/>
                      </a:rPr>
                      <m:t>(</m:t>
                    </m:r>
                    <m:r>
                      <a:rPr lang="fr-FR" i="1">
                        <a:latin typeface="Cambria Math"/>
                      </a:rPr>
                      <m:t>𝐸</m:t>
                    </m:r>
                    <m:r>
                      <a:rPr lang="fr-FR" i="1">
                        <a:latin typeface="Cambria Math"/>
                      </a:rPr>
                      <m:t>,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𝜃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,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𝜑</m:t>
                    </m:r>
                    <m:r>
                      <a:rPr lang="fr-FR" i="1">
                        <a:latin typeface="Cambria Math"/>
                        <a:ea typeface="Cambria Math"/>
                      </a:rPr>
                      <m:t>)∗</m:t>
                    </m:r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𝑑𝑒𝑡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latin typeface="Cambria Math"/>
                          </a:rPr>
                          <m:t>𝐸</m:t>
                        </m:r>
                        <m:r>
                          <a:rPr lang="fr-FR" i="1">
                            <a:latin typeface="Cambria Math"/>
                          </a:rPr>
                          <m:t>,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𝑠𝑖𝑚</m:t>
                            </m:r>
                          </m:sub>
                        </m:sSub>
                        <m:r>
                          <a:rPr lang="fr-FR" i="1"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latin typeface="Cambria Math"/>
                          </a:rPr>
                          <m:t>𝐸</m:t>
                        </m:r>
                        <m:r>
                          <a:rPr lang="fr-FR" i="1">
                            <a:latin typeface="Cambria Math"/>
                          </a:rPr>
                          <m:t>,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fr-FR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/>
                  <a:t>   effective area [m²]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𝐴𝑝𝑝</m:t>
                    </m:r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𝐸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</m:t>
                    </m:r>
                    <m:nary>
                      <m:naryPr>
                        <m:chr m:val="∬"/>
                        <m:ctrlPr>
                          <a:rPr lang="fr-FR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>
                            <a:latin typeface="Cambria Math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Ω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F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fr-FR" i="1">
                                <a:latin typeface="Cambria Math"/>
                              </a:rPr>
                              <m:t>𝑒𝑓𝑓</m:t>
                            </m:r>
                          </m:sub>
                        </m:sSub>
                        <m:func>
                          <m:funcPr>
                            <m:ctrlPr>
                              <a:rPr lang="fr-FR" i="1">
                                <a:latin typeface="Cambria Math"/>
                              </a:rPr>
                            </m:ctrlPr>
                          </m:funcPr>
                          <m:fName>
                            <m:func>
                              <m:func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𝜃</m:t>
                                </m:r>
                              </m:e>
                            </m:func>
                            <m:r>
                              <m:rPr>
                                <m:sty m:val="p"/>
                              </m:rPr>
                              <a:rPr lang="fr-FR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fr-FR" i="1">
                                <a:latin typeface="Cambria Math"/>
                              </a:rPr>
                              <m:t>𝜃</m:t>
                            </m:r>
                            <m:r>
                              <a:rPr lang="fr-FR" i="1">
                                <a:latin typeface="Cambria Math"/>
                              </a:rPr>
                              <m:t>𝑑</m:t>
                            </m:r>
                            <m:r>
                              <a:rPr lang="fr-FR" i="1">
                                <a:latin typeface="Cambria Math"/>
                              </a:rPr>
                              <m:t>𝜃</m:t>
                            </m:r>
                            <m:r>
                              <a:rPr lang="fr-FR" i="1">
                                <a:latin typeface="Cambria Math"/>
                              </a:rPr>
                              <m:t>𝑑</m:t>
                            </m:r>
                            <m:r>
                              <a:rPr lang="fr-FR" i="1">
                                <a:latin typeface="Cambria Math"/>
                              </a:rPr>
                              <m:t>𝜙</m:t>
                            </m:r>
                          </m:e>
                        </m:func>
                        <m:r>
                          <a:rPr lang="fr-FR" i="1">
                            <a:latin typeface="Cambria Math"/>
                          </a:rPr>
                          <m:t> </m:t>
                        </m:r>
                      </m:e>
                    </m:nary>
                    <m:r>
                      <a:rPr lang="fr-FR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err="1"/>
                  <a:t>apperture</a:t>
                </a:r>
                <a:r>
                  <a:rPr lang="en-US" dirty="0"/>
                  <a:t> [m²sr]</a:t>
                </a:r>
              </a:p>
              <a:p>
                <a:r>
                  <a:rPr lang="fr-FR" dirty="0"/>
                  <a:t>Event </a:t>
                </a:r>
                <a:r>
                  <a:rPr lang="fr-FR" dirty="0" err="1"/>
                  <a:t>number</a:t>
                </a:r>
                <a:r>
                  <a:rPr lang="fr-FR" dirty="0"/>
                  <a:t> </a:t>
                </a:r>
                <a:r>
                  <a:rPr lang="fr-FR" dirty="0" err="1"/>
                  <a:t>during</a:t>
                </a:r>
                <a:r>
                  <a:rPr lang="fr-FR" dirty="0"/>
                  <a:t> </a:t>
                </a:r>
                <a:r>
                  <a:rPr lang="fr-FR" dirty="0" err="1"/>
                  <a:t>period</a:t>
                </a:r>
                <a:r>
                  <a:rPr lang="fr-FR" dirty="0"/>
                  <a:t> </a:t>
                </a:r>
                <a:r>
                  <a:rPr lang="fr-FR" dirty="0" err="1" smtClean="0">
                    <a:latin typeface="Symbol" panose="05050102010706020507" pitchFamily="18" charset="2"/>
                  </a:rPr>
                  <a:t>D</a:t>
                </a:r>
                <a:r>
                  <a:rPr lang="fr-FR" dirty="0" err="1" smtClean="0"/>
                  <a:t>t</a:t>
                </a:r>
                <a:r>
                  <a:rPr lang="fr-FR" dirty="0" smtClean="0"/>
                  <a:t>=80 </a:t>
                </a:r>
                <a:r>
                  <a:rPr lang="fr-FR" dirty="0" err="1" smtClean="0"/>
                  <a:t>days</a:t>
                </a:r>
                <a:r>
                  <a:rPr lang="fr-FR" dirty="0" smtClean="0"/>
                  <a:t>: </a:t>
                </a:r>
                <a:endParaRPr lang="fr-FR" dirty="0"/>
              </a:p>
              <a:p>
                <a:pPr lvl="1"/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fr-FR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>
                            <a:latin typeface="Cambria Math"/>
                          </a:rPr>
                          <m:t>Δ</m:t>
                        </m:r>
                        <m:r>
                          <a:rPr lang="fr-FR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= </m:t>
                    </m:r>
                    <m:nary>
                      <m:naryPr>
                        <m:ctrlPr>
                          <a:rPr lang="fr-FR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>
                            <a:latin typeface="Cambria Math"/>
                          </a:rPr>
                          <m:t>𝐸</m:t>
                        </m:r>
                      </m:sub>
                      <m:sup/>
                      <m:e>
                        <m:r>
                          <a:rPr lang="fr-FR" i="1">
                            <a:latin typeface="Cambria Math"/>
                          </a:rPr>
                          <m:t>𝐴𝑝𝑝</m:t>
                        </m:r>
                        <m:d>
                          <m:dPr>
                            <m:ctrlPr>
                              <a:rPr lang="fr-F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/>
                              </a:rPr>
                              <m:t>𝐸</m:t>
                            </m:r>
                          </m:e>
                        </m:d>
                        <m:f>
                          <m:fPr>
                            <m:ctrlPr>
                              <a:rPr lang="fr-FR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i="1">
                                <a:latin typeface="Cambria Math"/>
                              </a:rPr>
                              <m:t>𝑑𝑁</m:t>
                            </m:r>
                          </m:num>
                          <m:den>
                            <m:r>
                              <a:rPr lang="fr-FR" i="1">
                                <a:latin typeface="Cambria Math"/>
                              </a:rPr>
                              <m:t>𝑑𝐸</m:t>
                            </m:r>
                          </m:den>
                        </m:f>
                        <m:r>
                          <a:rPr lang="fr-FR" i="1">
                            <a:latin typeface="Cambria Math"/>
                          </a:rPr>
                          <m:t>𝑑𝐸</m:t>
                        </m:r>
                      </m:e>
                    </m:nary>
                    <m:r>
                      <a:rPr lang="fr-FR" i="1">
                        <a:latin typeface="Cambria Math"/>
                      </a:rPr>
                      <m:t>∗</m:t>
                    </m:r>
                    <m:r>
                      <m:rPr>
                        <m:sty m:val="p"/>
                      </m:rPr>
                      <a:rPr lang="fr-FR">
                        <a:latin typeface="Cambria Math"/>
                      </a:rPr>
                      <m:t>Δ</m:t>
                    </m:r>
                    <m:r>
                      <a:rPr lang="fr-FR" i="1">
                        <a:latin typeface="Cambria Math"/>
                      </a:rPr>
                      <m:t>𝑡</m:t>
                    </m:r>
                    <m:r>
                      <a:rPr lang="fr-FR" i="1">
                        <a:latin typeface="Cambria Math"/>
                      </a:rPr>
                      <m:t> </m:t>
                    </m:r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with</a:t>
                </a:r>
                <a:r>
                  <a:rPr lang="fr-FR" dirty="0"/>
                  <a:t> </a:t>
                </a:r>
                <a:r>
                  <a:rPr lang="fr-FR" dirty="0" err="1"/>
                  <a:t>differential</a:t>
                </a:r>
                <a:r>
                  <a:rPr lang="fr-FR" dirty="0"/>
                  <a:t> flux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𝑑𝑁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𝑑𝐸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fr-FR" i="1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fr-FR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fr-FR" dirty="0"/>
                  <a:t> [m</a:t>
                </a:r>
                <a:r>
                  <a:rPr lang="fr-FR" baseline="30000" dirty="0"/>
                  <a:t>-2</a:t>
                </a:r>
                <a:r>
                  <a:rPr lang="fr-FR" dirty="0"/>
                  <a:t>sr</a:t>
                </a:r>
                <a:r>
                  <a:rPr lang="fr-FR" baseline="30000" dirty="0"/>
                  <a:t>-1</a:t>
                </a:r>
                <a:r>
                  <a:rPr lang="fr-FR" dirty="0"/>
                  <a:t>s</a:t>
                </a:r>
                <a:r>
                  <a:rPr lang="fr-FR" baseline="30000" dirty="0"/>
                  <a:t>-1</a:t>
                </a:r>
                <a:r>
                  <a:rPr lang="fr-FR" dirty="0"/>
                  <a:t>]</a:t>
                </a:r>
              </a:p>
              <a:p>
                <a:pPr lvl="1"/>
                <a:r>
                  <a:rPr lang="fr-FR" b="1" dirty="0"/>
                  <a:t>N(80 </a:t>
                </a:r>
                <a:r>
                  <a:rPr lang="fr-FR" b="1" dirty="0" err="1"/>
                  <a:t>days</a:t>
                </a:r>
                <a:r>
                  <a:rPr lang="fr-FR" b="1" dirty="0"/>
                  <a:t>) =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1" i="1">
                            <a:latin typeface="Cambria Math"/>
                          </a:rPr>
                        </m:ctrlPr>
                      </m:sSubSupPr>
                      <m:e>
                        <m:r>
                          <a:rPr lang="fr-FR" b="1" i="1">
                            <a:latin typeface="Cambria Math"/>
                          </a:rPr>
                          <m:t>𝟏𝟕𝟕</m:t>
                        </m:r>
                      </m:e>
                      <m:sub>
                        <m:r>
                          <a:rPr lang="fr-FR" b="1" i="1">
                            <a:latin typeface="Cambria Math"/>
                          </a:rPr>
                          <m:t>−</m:t>
                        </m:r>
                        <m:r>
                          <a:rPr lang="fr-FR" b="1" i="1">
                            <a:latin typeface="Cambria Math"/>
                          </a:rPr>
                          <m:t>𝟒𝟒</m:t>
                        </m:r>
                      </m:sub>
                      <m:sup>
                        <m:r>
                          <a:rPr lang="fr-FR" b="1" i="1">
                            <a:latin typeface="Cambria Math"/>
                          </a:rPr>
                          <m:t>+</m:t>
                        </m:r>
                        <m:r>
                          <a:rPr lang="fr-FR" b="1" i="1">
                            <a:latin typeface="Cambria Math"/>
                          </a:rPr>
                          <m:t>𝟒𝟗</m:t>
                        </m:r>
                      </m:sup>
                    </m:sSubSup>
                    <m:r>
                      <a:rPr lang="fr-FR" b="1">
                        <a:latin typeface="Cambria Math"/>
                      </a:rPr>
                      <m:t>   </m:t>
                    </m:r>
                  </m:oMath>
                </a14:m>
                <a:r>
                  <a:rPr lang="fr-FR" dirty="0"/>
                  <a:t>(205 </a:t>
                </a:r>
                <a:r>
                  <a:rPr lang="fr-FR" dirty="0" err="1" smtClean="0"/>
                  <a:t>experimental</a:t>
                </a:r>
                <a:r>
                  <a:rPr lang="fr-FR" dirty="0" smtClean="0"/>
                  <a:t> candidates in </a:t>
                </a:r>
                <a:r>
                  <a:rPr lang="fr-FR" dirty="0"/>
                  <a:t>the </a:t>
                </a:r>
                <a:r>
                  <a:rPr lang="fr-FR" dirty="0" err="1" smtClean="0"/>
                  <a:t>corresponding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subset</a:t>
                </a:r>
                <a:r>
                  <a:rPr lang="fr-FR" dirty="0" smtClean="0"/>
                  <a:t>)</a:t>
                </a:r>
                <a:endParaRPr lang="fr-FR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Espace réservé du conten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038746"/>
                <a:ext cx="9036496" cy="2304256"/>
              </a:xfrm>
              <a:prstGeom prst="rect">
                <a:avLst/>
              </a:prstGeom>
              <a:blipFill rotWithShape="1">
                <a:blip r:embed="rId2"/>
                <a:stretch>
                  <a:fillRect l="-607" t="-3704" b="-16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Espace réservé du contenu 2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6380"/>
            <a:ext cx="4999116" cy="3554613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67" y="3284984"/>
            <a:ext cx="4623242" cy="358128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683568" y="3573016"/>
            <a:ext cx="25339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Data (EAS candidates)</a:t>
            </a:r>
            <a:endParaRPr lang="fr-FR" b="1" dirty="0" smtClean="0"/>
          </a:p>
          <a:p>
            <a:r>
              <a:rPr lang="fr-FR" b="1" dirty="0" err="1" smtClean="0">
                <a:solidFill>
                  <a:srgbClr val="FF0000"/>
                </a:solidFill>
              </a:rPr>
              <a:t>Simulated</a:t>
            </a:r>
            <a:r>
              <a:rPr lang="fr-FR" b="1" dirty="0" smtClean="0">
                <a:solidFill>
                  <a:srgbClr val="FF0000"/>
                </a:solidFill>
              </a:rPr>
              <a:t> TREND </a:t>
            </a:r>
            <a:r>
              <a:rPr lang="fr-FR" b="1" dirty="0" err="1" smtClean="0">
                <a:solidFill>
                  <a:srgbClr val="FF0000"/>
                </a:solidFill>
              </a:rPr>
              <a:t>events</a:t>
            </a:r>
            <a:endParaRPr lang="fr-FR" b="1" dirty="0" smtClean="0">
              <a:solidFill>
                <a:srgbClr val="FF0000"/>
              </a:solidFill>
            </a:endParaRPr>
          </a:p>
          <a:p>
            <a:r>
              <a:rPr lang="fr-FR" b="1" dirty="0" smtClean="0">
                <a:solidFill>
                  <a:srgbClr val="FF0000"/>
                </a:solidFill>
              </a:rPr>
              <a:t>[f = 0.8]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619672" y="3245634"/>
            <a:ext cx="1959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Zenith</a:t>
            </a:r>
            <a:r>
              <a:rPr lang="fr-FR" b="1" dirty="0" smtClean="0"/>
              <a:t> distribution</a:t>
            </a:r>
            <a:endParaRPr lang="en-US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252900" y="3212976"/>
            <a:ext cx="2108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Azimuth</a:t>
            </a:r>
            <a:r>
              <a:rPr lang="fr-FR" dirty="0" smtClean="0"/>
              <a:t> distribution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3618720" y="3573016"/>
            <a:ext cx="918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S. Le </a:t>
            </a:r>
            <a:r>
              <a:rPr lang="fr-FR" sz="1600" b="1" dirty="0" err="1" smtClean="0"/>
              <a:t>Coz</a:t>
            </a:r>
            <a:endParaRPr lang="fr-FR" sz="1600" b="1" dirty="0" smtClean="0"/>
          </a:p>
          <a:p>
            <a:r>
              <a:rPr lang="fr-FR" sz="1600" b="1" dirty="0" smtClean="0"/>
              <a:t>(NAOC)</a:t>
            </a:r>
            <a:endParaRPr lang="en-US" sz="16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7945490" y="3573016"/>
            <a:ext cx="9097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S. Le </a:t>
            </a:r>
            <a:r>
              <a:rPr lang="fr-FR" sz="1600" b="1" dirty="0" err="1" smtClean="0"/>
              <a:t>Coz</a:t>
            </a:r>
            <a:endParaRPr lang="fr-FR" sz="1600" b="1" dirty="0" smtClean="0"/>
          </a:p>
          <a:p>
            <a:r>
              <a:rPr lang="fr-FR" sz="1600" b="1" dirty="0" smtClean="0"/>
              <a:t>(NAOC)</a:t>
            </a:r>
            <a:endParaRPr lang="en-US" sz="1600" b="1" dirty="0"/>
          </a:p>
        </p:txBody>
      </p:sp>
      <p:grpSp>
        <p:nvGrpSpPr>
          <p:cNvPr id="12" name="Groupe 11"/>
          <p:cNvGrpSpPr/>
          <p:nvPr/>
        </p:nvGrpSpPr>
        <p:grpSpPr>
          <a:xfrm>
            <a:off x="4664767" y="44624"/>
            <a:ext cx="4623242" cy="3234519"/>
            <a:chOff x="4664767" y="154379"/>
            <a:chExt cx="4623242" cy="3234519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4" b="54165"/>
            <a:stretch/>
          </p:blipFill>
          <p:spPr>
            <a:xfrm>
              <a:off x="4664767" y="154379"/>
              <a:ext cx="4623242" cy="3234519"/>
            </a:xfrm>
            <a:prstGeom prst="rect">
              <a:avLst/>
            </a:prstGeom>
          </p:spPr>
        </p:pic>
        <p:grpSp>
          <p:nvGrpSpPr>
            <p:cNvPr id="14" name="Groupe 13"/>
            <p:cNvGrpSpPr/>
            <p:nvPr/>
          </p:nvGrpSpPr>
          <p:grpSpPr>
            <a:xfrm>
              <a:off x="5280204" y="404664"/>
              <a:ext cx="3559118" cy="2699921"/>
              <a:chOff x="5280204" y="548680"/>
              <a:chExt cx="3559118" cy="2699921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5280204" y="548680"/>
                <a:ext cx="1502777" cy="2664296"/>
              </a:xfrm>
              <a:prstGeom prst="rect">
                <a:avLst/>
              </a:prstGeom>
              <a:solidFill>
                <a:srgbClr val="FF0000">
                  <a:alpha val="25098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6623850" y="2602270"/>
                <a:ext cx="22154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b="1" dirty="0" err="1" smtClean="0"/>
                  <a:t>Azimuth</a:t>
                </a:r>
                <a:r>
                  <a:rPr lang="fr-FR" b="1" dirty="0" smtClean="0"/>
                  <a:t> distribution</a:t>
                </a:r>
              </a:p>
              <a:p>
                <a:pPr algn="r"/>
                <a:r>
                  <a:rPr lang="fr-FR" b="1" dirty="0" smtClean="0"/>
                  <a:t>All data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819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Espace réservé du contenu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60648"/>
            <a:ext cx="5256584" cy="5220750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5220072" y="2150943"/>
            <a:ext cx="1080120" cy="14401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827585" y="5662989"/>
            <a:ext cx="777686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TREND has </a:t>
            </a:r>
            <a:r>
              <a:rPr lang="fr-FR" b="1" dirty="0" err="1" smtClean="0"/>
              <a:t>performed</a:t>
            </a:r>
            <a:r>
              <a:rPr lang="fr-FR" b="1" dirty="0" smtClean="0"/>
              <a:t> </a:t>
            </a:r>
            <a:r>
              <a:rPr lang="fr-FR" b="1" dirty="0" err="1" smtClean="0"/>
              <a:t>autonomous</a:t>
            </a:r>
            <a:r>
              <a:rPr lang="fr-FR" b="1" dirty="0" smtClean="0"/>
              <a:t> </a:t>
            </a:r>
            <a:r>
              <a:rPr lang="fr-FR" b="1" dirty="0" err="1" smtClean="0"/>
              <a:t>detection</a:t>
            </a:r>
            <a:r>
              <a:rPr lang="fr-FR" b="1" dirty="0"/>
              <a:t> </a:t>
            </a:r>
            <a:r>
              <a:rPr lang="fr-FR" b="1" dirty="0" smtClean="0"/>
              <a:t>&amp; identification</a:t>
            </a:r>
            <a:r>
              <a:rPr lang="fr-FR" b="1" dirty="0" smtClean="0"/>
              <a:t> </a:t>
            </a:r>
            <a:r>
              <a:rPr lang="fr-FR" b="1" dirty="0" smtClean="0"/>
              <a:t>of air </a:t>
            </a:r>
            <a:r>
              <a:rPr lang="fr-FR" b="1" dirty="0" err="1" smtClean="0"/>
              <a:t>showers</a:t>
            </a:r>
            <a:r>
              <a:rPr lang="fr-FR" b="1" dirty="0" smtClean="0"/>
              <a:t> </a:t>
            </a:r>
            <a:r>
              <a:rPr lang="fr-FR" b="1" dirty="0" smtClean="0"/>
              <a:t>over ultra-dominant </a:t>
            </a:r>
            <a:r>
              <a:rPr lang="fr-FR" b="1" dirty="0" smtClean="0"/>
              <a:t>background </a:t>
            </a:r>
            <a:r>
              <a:rPr lang="fr-FR" b="1" dirty="0" err="1" smtClean="0"/>
              <a:t>with</a:t>
            </a:r>
            <a:r>
              <a:rPr lang="fr-FR" b="1" dirty="0" smtClean="0"/>
              <a:t> </a:t>
            </a:r>
            <a:r>
              <a:rPr lang="fr-FR" b="1" dirty="0" err="1" smtClean="0"/>
              <a:t>limited</a:t>
            </a:r>
            <a:r>
              <a:rPr lang="fr-FR" b="1" dirty="0" smtClean="0"/>
              <a:t> background contamination (&lt;30%)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7456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9466" y="282420"/>
            <a:ext cx="1368152" cy="93610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/>
              <a:t>Simulated</a:t>
            </a:r>
            <a:r>
              <a:rPr lang="fr-FR" dirty="0" smtClean="0"/>
              <a:t> </a:t>
            </a:r>
            <a:r>
              <a:rPr lang="fr-FR" dirty="0" err="1" smtClean="0"/>
              <a:t>events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5484002" y="2492896"/>
            <a:ext cx="1480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Expected</a:t>
            </a:r>
            <a:r>
              <a:rPr lang="fr-FR" b="1" dirty="0" smtClean="0"/>
              <a:t> </a:t>
            </a:r>
          </a:p>
          <a:p>
            <a:r>
              <a:rPr lang="fr-FR" b="1" dirty="0" smtClean="0"/>
              <a:t>nb of </a:t>
            </a:r>
            <a:r>
              <a:rPr lang="fr-FR" b="1" dirty="0" err="1" smtClean="0"/>
              <a:t>events</a:t>
            </a:r>
            <a:r>
              <a:rPr lang="fr-FR" b="1" dirty="0" smtClean="0"/>
              <a:t>: </a:t>
            </a:r>
          </a:p>
          <a:p>
            <a:r>
              <a:rPr lang="fr-FR" b="1" dirty="0" smtClean="0"/>
              <a:t>2192</a:t>
            </a:r>
            <a:endParaRPr lang="en-US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407984" y="611396"/>
            <a:ext cx="3296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DAQ time: 80 </a:t>
            </a:r>
            <a:r>
              <a:rPr lang="fr-FR" b="1" dirty="0" err="1" smtClean="0"/>
              <a:t>days</a:t>
            </a:r>
            <a:r>
              <a:rPr lang="fr-FR" b="1" dirty="0" smtClean="0"/>
              <a:t> (02-06/2012)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539552" y="3468350"/>
            <a:ext cx="1620180" cy="93610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Instantaneous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antenna</a:t>
            </a:r>
            <a:r>
              <a:rPr lang="fr-FR" dirty="0" smtClean="0">
                <a:solidFill>
                  <a:schemeClr val="tx1"/>
                </a:solidFill>
              </a:rPr>
              <a:t> + DAQ </a:t>
            </a:r>
            <a:r>
              <a:rPr lang="fr-FR" dirty="0" err="1" smtClean="0">
                <a:solidFill>
                  <a:schemeClr val="tx1"/>
                </a:solidFill>
              </a:rPr>
              <a:t>status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5686" y="5124534"/>
            <a:ext cx="1620180" cy="93610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Offline EAS </a:t>
            </a:r>
            <a:r>
              <a:rPr lang="fr-FR" dirty="0" err="1" smtClean="0">
                <a:solidFill>
                  <a:schemeClr val="tx1"/>
                </a:solidFill>
              </a:rPr>
              <a:t>selection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2210" y="1740158"/>
            <a:ext cx="1542663" cy="9144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5+ </a:t>
            </a:r>
            <a:r>
              <a:rPr lang="fr-FR" dirty="0" err="1"/>
              <a:t>antenna</a:t>
            </a:r>
            <a:r>
              <a:rPr lang="fr-FR" dirty="0"/>
              <a:t> </a:t>
            </a:r>
            <a:r>
              <a:rPr lang="fr-FR" dirty="0" smtClean="0"/>
              <a:t>triggers</a:t>
            </a:r>
            <a:endParaRPr lang="en-US" dirty="0"/>
          </a:p>
        </p:txBody>
      </p:sp>
      <p:sp>
        <p:nvSpPr>
          <p:cNvPr id="18" name="Ellipse 17"/>
          <p:cNvSpPr/>
          <p:nvPr/>
        </p:nvSpPr>
        <p:spPr>
          <a:xfrm>
            <a:off x="2599672" y="2391653"/>
            <a:ext cx="2808312" cy="1181363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«</a:t>
            </a:r>
            <a:r>
              <a:rPr lang="fr-FR" b="1" dirty="0" err="1"/>
              <a:t>ideal</a:t>
            </a:r>
            <a:r>
              <a:rPr lang="fr-FR" b="1" dirty="0"/>
              <a:t>» detector: </a:t>
            </a:r>
            <a:r>
              <a:rPr lang="fr-FR" dirty="0" err="1"/>
              <a:t>Antenna+DAQ</a:t>
            </a:r>
            <a:r>
              <a:rPr lang="fr-FR" dirty="0"/>
              <a:t> live time = 100% </a:t>
            </a:r>
            <a:endParaRPr lang="en-US" dirty="0"/>
          </a:p>
        </p:txBody>
      </p:sp>
      <p:sp>
        <p:nvSpPr>
          <p:cNvPr id="19" name="Ellipse 18"/>
          <p:cNvSpPr/>
          <p:nvPr/>
        </p:nvSpPr>
        <p:spPr>
          <a:xfrm>
            <a:off x="2603682" y="4188430"/>
            <a:ext cx="2808312" cy="118136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«</a:t>
            </a:r>
            <a:r>
              <a:rPr lang="fr-FR" b="1" dirty="0" err="1"/>
              <a:t>ideal</a:t>
            </a:r>
            <a:r>
              <a:rPr lang="fr-FR" b="1" dirty="0"/>
              <a:t>» </a:t>
            </a:r>
            <a:r>
              <a:rPr lang="fr-FR" b="1" dirty="0" err="1" smtClean="0"/>
              <a:t>selection</a:t>
            </a:r>
            <a:r>
              <a:rPr lang="fr-FR" b="1" dirty="0" smtClean="0"/>
              <a:t>: </a:t>
            </a:r>
            <a:r>
              <a:rPr lang="fr-FR" dirty="0" smtClean="0"/>
              <a:t> </a:t>
            </a:r>
            <a:r>
              <a:rPr lang="fr-FR" dirty="0"/>
              <a:t>100% </a:t>
            </a:r>
            <a:r>
              <a:rPr lang="fr-FR" dirty="0" smtClean="0"/>
              <a:t> EAS </a:t>
            </a:r>
            <a:r>
              <a:rPr lang="fr-FR" dirty="0" err="1" smtClean="0"/>
              <a:t>pass</a:t>
            </a:r>
            <a:r>
              <a:rPr lang="fr-FR" dirty="0" smtClean="0"/>
              <a:t> </a:t>
            </a:r>
            <a:r>
              <a:rPr lang="fr-FR" dirty="0" err="1" smtClean="0"/>
              <a:t>cuts</a:t>
            </a:r>
            <a:endParaRPr lang="en-US" dirty="0"/>
          </a:p>
        </p:txBody>
      </p:sp>
      <p:sp>
        <p:nvSpPr>
          <p:cNvPr id="20" name="ZoneTexte 19"/>
          <p:cNvSpPr txBox="1"/>
          <p:nvPr/>
        </p:nvSpPr>
        <p:spPr>
          <a:xfrm>
            <a:off x="5502989" y="4404454"/>
            <a:ext cx="1480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Expected</a:t>
            </a:r>
            <a:r>
              <a:rPr lang="fr-FR" b="1" dirty="0" smtClean="0"/>
              <a:t> </a:t>
            </a:r>
          </a:p>
          <a:p>
            <a:r>
              <a:rPr lang="fr-FR" b="1" dirty="0" smtClean="0"/>
              <a:t>nb of </a:t>
            </a:r>
            <a:r>
              <a:rPr lang="fr-FR" b="1" dirty="0" err="1" smtClean="0"/>
              <a:t>events</a:t>
            </a:r>
            <a:r>
              <a:rPr lang="fr-FR" b="1" dirty="0" smtClean="0"/>
              <a:t>: </a:t>
            </a:r>
          </a:p>
          <a:p>
            <a:r>
              <a:rPr lang="fr-FR" b="1" dirty="0" smtClean="0"/>
              <a:t>381</a:t>
            </a:r>
            <a:endParaRPr lang="en-US" b="1" dirty="0"/>
          </a:p>
        </p:txBody>
      </p:sp>
      <p:sp>
        <p:nvSpPr>
          <p:cNvPr id="21" name="Flèche droite à entaille 20"/>
          <p:cNvSpPr/>
          <p:nvPr/>
        </p:nvSpPr>
        <p:spPr>
          <a:xfrm rot="5400000">
            <a:off x="839486" y="2712266"/>
            <a:ext cx="1008112" cy="648072"/>
          </a:xfrm>
          <a:prstGeom prst="notchedRightArrow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Ellipse 21"/>
          <p:cNvSpPr/>
          <p:nvPr/>
        </p:nvSpPr>
        <p:spPr>
          <a:xfrm>
            <a:off x="2603682" y="5795678"/>
            <a:ext cx="2808312" cy="87368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TREND EAS </a:t>
            </a:r>
            <a:r>
              <a:rPr lang="fr-FR" b="1" dirty="0" err="1" smtClean="0"/>
              <a:t>selection</a:t>
            </a:r>
            <a:endParaRPr lang="en-US" dirty="0"/>
          </a:p>
        </p:txBody>
      </p:sp>
      <p:sp>
        <p:nvSpPr>
          <p:cNvPr id="23" name="ZoneTexte 22"/>
          <p:cNvSpPr txBox="1"/>
          <p:nvPr/>
        </p:nvSpPr>
        <p:spPr>
          <a:xfrm>
            <a:off x="5492238" y="5641364"/>
            <a:ext cx="1480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Expected</a:t>
            </a:r>
            <a:r>
              <a:rPr lang="fr-FR" b="1" dirty="0" smtClean="0"/>
              <a:t> </a:t>
            </a:r>
          </a:p>
          <a:p>
            <a:r>
              <a:rPr lang="fr-FR" b="1" dirty="0" smtClean="0"/>
              <a:t>nb of </a:t>
            </a:r>
            <a:r>
              <a:rPr lang="fr-FR" b="1" dirty="0" err="1" smtClean="0"/>
              <a:t>events</a:t>
            </a:r>
            <a:r>
              <a:rPr lang="fr-FR" b="1" dirty="0" smtClean="0"/>
              <a:t>: </a:t>
            </a:r>
          </a:p>
          <a:p>
            <a:r>
              <a:rPr lang="fr-FR" b="1" dirty="0" smtClean="0"/>
              <a:t>177 </a:t>
            </a:r>
            <a:endParaRPr lang="en-US" b="1" dirty="0"/>
          </a:p>
        </p:txBody>
      </p:sp>
      <p:sp>
        <p:nvSpPr>
          <p:cNvPr id="24" name="Flèche droite à entaille 23"/>
          <p:cNvSpPr/>
          <p:nvPr/>
        </p:nvSpPr>
        <p:spPr>
          <a:xfrm rot="5400000">
            <a:off x="833245" y="4512466"/>
            <a:ext cx="1008112" cy="648072"/>
          </a:xfrm>
          <a:prstGeom prst="notchedRightArrow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èche courbée vers la gauche 24"/>
          <p:cNvSpPr/>
          <p:nvPr/>
        </p:nvSpPr>
        <p:spPr>
          <a:xfrm>
            <a:off x="7035656" y="2892286"/>
            <a:ext cx="504056" cy="2088232"/>
          </a:xfrm>
          <a:prstGeom prst="curved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6924162" y="3684374"/>
            <a:ext cx="10155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ymbol" panose="05050102010706020507" pitchFamily="18" charset="2"/>
              </a:rPr>
              <a:t>e</a:t>
            </a:r>
            <a:r>
              <a:rPr lang="fr-FR" b="1" baseline="-25000" dirty="0" smtClean="0"/>
              <a:t>det</a:t>
            </a:r>
            <a:r>
              <a:rPr lang="fr-FR" b="1" dirty="0" smtClean="0"/>
              <a:t>~20%</a:t>
            </a:r>
            <a:endParaRPr lang="en-US" b="1" dirty="0"/>
          </a:p>
        </p:txBody>
      </p:sp>
      <p:sp>
        <p:nvSpPr>
          <p:cNvPr id="27" name="Flèche courbée vers la gauche 26"/>
          <p:cNvSpPr/>
          <p:nvPr/>
        </p:nvSpPr>
        <p:spPr>
          <a:xfrm>
            <a:off x="7115900" y="4908510"/>
            <a:ext cx="504056" cy="1584176"/>
          </a:xfrm>
          <a:prstGeom prst="curved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004406" y="5515932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ymbol" panose="05050102010706020507" pitchFamily="18" charset="2"/>
              </a:rPr>
              <a:t>e</a:t>
            </a:r>
            <a:r>
              <a:rPr lang="fr-FR" b="1" baseline="-25000" dirty="0" smtClean="0"/>
              <a:t>sel</a:t>
            </a:r>
            <a:r>
              <a:rPr lang="fr-FR" b="1" dirty="0" smtClean="0"/>
              <a:t>~50%</a:t>
            </a:r>
            <a:endParaRPr lang="en-US" b="1" dirty="0"/>
          </a:p>
        </p:txBody>
      </p:sp>
      <p:sp>
        <p:nvSpPr>
          <p:cNvPr id="29" name="Flèche courbée vers la gauche 28"/>
          <p:cNvSpPr/>
          <p:nvPr/>
        </p:nvSpPr>
        <p:spPr>
          <a:xfrm>
            <a:off x="8043768" y="2892286"/>
            <a:ext cx="824610" cy="3672408"/>
          </a:xfrm>
          <a:prstGeom prst="curvedLef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7742183" y="4332446"/>
            <a:ext cx="8740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Symbol" panose="05050102010706020507" pitchFamily="18" charset="2"/>
              </a:rPr>
              <a:t>e</a:t>
            </a:r>
            <a:r>
              <a:rPr lang="fr-FR" b="1" baseline="-25000" dirty="0" smtClean="0"/>
              <a:t>tot</a:t>
            </a:r>
            <a:r>
              <a:rPr lang="fr-FR" b="1" dirty="0" smtClean="0"/>
              <a:t>~8%</a:t>
            </a:r>
            <a:endParaRPr lang="en-US" b="1" dirty="0"/>
          </a:p>
        </p:txBody>
      </p:sp>
      <p:cxnSp>
        <p:nvCxnSpPr>
          <p:cNvPr id="33" name="Connecteur droit 32"/>
          <p:cNvCxnSpPr/>
          <p:nvPr/>
        </p:nvCxnSpPr>
        <p:spPr>
          <a:xfrm>
            <a:off x="1523562" y="2961025"/>
            <a:ext cx="105165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1523562" y="4764494"/>
            <a:ext cx="106254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en angle 38"/>
          <p:cNvCxnSpPr>
            <a:stCxn id="14" idx="2"/>
          </p:cNvCxnSpPr>
          <p:nvPr/>
        </p:nvCxnSpPr>
        <p:spPr>
          <a:xfrm rot="16200000" flipH="1">
            <a:off x="1883814" y="5552600"/>
            <a:ext cx="194252" cy="1210328"/>
          </a:xfrm>
          <a:prstGeom prst="bentConnector2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 droite à entaille 5"/>
          <p:cNvSpPr/>
          <p:nvPr/>
        </p:nvSpPr>
        <p:spPr>
          <a:xfrm rot="5400000">
            <a:off x="880983" y="1202248"/>
            <a:ext cx="925118" cy="648072"/>
          </a:xfrm>
          <a:prstGeom prst="notchedRightArrow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ZoneTexte 39"/>
          <p:cNvSpPr txBox="1"/>
          <p:nvPr/>
        </p:nvSpPr>
        <p:spPr>
          <a:xfrm>
            <a:off x="2171634" y="332656"/>
            <a:ext cx="20568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 smtClean="0"/>
              <a:t>Random</a:t>
            </a:r>
            <a:r>
              <a:rPr lang="fr-FR" sz="1600" b="1" dirty="0" smtClean="0"/>
              <a:t> (</a:t>
            </a:r>
            <a:r>
              <a:rPr lang="fr-FR" sz="1600" b="1" dirty="0" err="1" smtClean="0">
                <a:latin typeface="Symbol" panose="05050102010706020507" pitchFamily="18" charset="2"/>
              </a:rPr>
              <a:t>q,j</a:t>
            </a:r>
            <a:r>
              <a:rPr lang="fr-FR" sz="1600" b="1" dirty="0" smtClean="0"/>
              <a:t>)</a:t>
            </a:r>
          </a:p>
          <a:p>
            <a:r>
              <a:rPr lang="fr-FR" sz="1600" b="1" dirty="0" err="1" smtClean="0"/>
              <a:t>Random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core</a:t>
            </a:r>
            <a:r>
              <a:rPr lang="fr-FR" sz="1600" b="1" dirty="0" smtClean="0"/>
              <a:t> position</a:t>
            </a:r>
          </a:p>
          <a:p>
            <a:r>
              <a:rPr lang="fr-FR" sz="1600" b="1" dirty="0" err="1" smtClean="0"/>
              <a:t>Random</a:t>
            </a:r>
            <a:r>
              <a:rPr lang="fr-FR" sz="1600" b="1" dirty="0" smtClean="0"/>
              <a:t> t</a:t>
            </a:r>
            <a:endParaRPr lang="en-US" sz="1600" b="1" dirty="0"/>
          </a:p>
        </p:txBody>
      </p:sp>
      <p:sp>
        <p:nvSpPr>
          <p:cNvPr id="41" name="ZoneTexte 40"/>
          <p:cNvSpPr txBox="1"/>
          <p:nvPr/>
        </p:nvSpPr>
        <p:spPr>
          <a:xfrm>
            <a:off x="5436096" y="980728"/>
            <a:ext cx="2952328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Preliminary</a:t>
            </a:r>
            <a:r>
              <a:rPr lang="fr-FR" sz="1400" dirty="0" smtClean="0"/>
              <a:t> </a:t>
            </a:r>
            <a:r>
              <a:rPr lang="fr-FR" sz="1400" dirty="0" err="1" smtClean="0"/>
              <a:t>results</a:t>
            </a:r>
            <a:endParaRPr lang="fr-FR" sz="1400" dirty="0" smtClean="0"/>
          </a:p>
          <a:p>
            <a:r>
              <a:rPr lang="fr-FR" sz="1400" dirty="0" smtClean="0"/>
              <a:t>To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confirmed</a:t>
            </a:r>
            <a:r>
              <a:rPr lang="fr-FR" sz="1400" dirty="0" smtClean="0"/>
              <a:t> </a:t>
            </a:r>
            <a:r>
              <a:rPr lang="fr-FR" sz="1400" dirty="0" err="1" smtClean="0"/>
              <a:t>with</a:t>
            </a:r>
            <a:r>
              <a:rPr lang="fr-FR" sz="1400" dirty="0" smtClean="0"/>
              <a:t> full TREND </a:t>
            </a:r>
            <a:r>
              <a:rPr lang="fr-FR" sz="1400" dirty="0" err="1" smtClean="0"/>
              <a:t>dataset</a:t>
            </a:r>
            <a:r>
              <a:rPr lang="fr-FR" sz="1400" dirty="0" smtClean="0"/>
              <a:t> (317 </a:t>
            </a:r>
            <a:r>
              <a:rPr lang="fr-FR" sz="1400" dirty="0" err="1" smtClean="0"/>
              <a:t>days</a:t>
            </a:r>
            <a:r>
              <a:rPr lang="fr-FR" sz="1400" dirty="0" smtClean="0"/>
              <a:t>)</a:t>
            </a:r>
            <a:endParaRPr lang="en-US" sz="1400" dirty="0"/>
          </a:p>
        </p:txBody>
      </p:sp>
      <p:sp>
        <p:nvSpPr>
          <p:cNvPr id="32" name="Ellipse 31"/>
          <p:cNvSpPr/>
          <p:nvPr/>
        </p:nvSpPr>
        <p:spPr>
          <a:xfrm>
            <a:off x="6924162" y="3573016"/>
            <a:ext cx="1019241" cy="618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7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fr-FR" dirty="0" smtClean="0"/>
              <a:t>TREND issues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141168"/>
          </a:xfrm>
        </p:spPr>
        <p:txBody>
          <a:bodyPr>
            <a:normAutofit/>
          </a:bodyPr>
          <a:lstStyle/>
          <a:p>
            <a:r>
              <a:rPr lang="fr-FR" sz="2400" dirty="0" smtClean="0"/>
              <a:t>«You </a:t>
            </a:r>
            <a:r>
              <a:rPr lang="fr-FR" sz="2400" dirty="0" err="1" smtClean="0"/>
              <a:t>get</a:t>
            </a:r>
            <a:r>
              <a:rPr lang="fr-FR" sz="2400" dirty="0" smtClean="0"/>
              <a:t> </a:t>
            </a:r>
            <a:r>
              <a:rPr lang="fr-FR" sz="2400" dirty="0" err="1" smtClean="0"/>
              <a:t>what</a:t>
            </a:r>
            <a:r>
              <a:rPr lang="fr-FR" sz="2400" dirty="0" smtClean="0"/>
              <a:t> </a:t>
            </a:r>
            <a:r>
              <a:rPr lang="fr-FR" sz="2400" dirty="0" err="1" smtClean="0"/>
              <a:t>you</a:t>
            </a:r>
            <a:r>
              <a:rPr lang="fr-FR" sz="2400" dirty="0" smtClean="0"/>
              <a:t> </a:t>
            </a:r>
            <a:r>
              <a:rPr lang="fr-FR" sz="2400" dirty="0" err="1" smtClean="0"/>
              <a:t>pay</a:t>
            </a:r>
            <a:r>
              <a:rPr lang="fr-FR" sz="2400" dirty="0" smtClean="0"/>
              <a:t> for»:</a:t>
            </a:r>
            <a:r>
              <a:rPr lang="fr-FR" sz="2400" b="1" dirty="0" smtClean="0"/>
              <a:t> system </a:t>
            </a:r>
            <a:r>
              <a:rPr lang="fr-FR" sz="2400" b="1" dirty="0" err="1" smtClean="0"/>
              <a:t>reliability</a:t>
            </a:r>
            <a:r>
              <a:rPr lang="fr-FR" sz="2400" b="1" dirty="0" smtClean="0"/>
              <a:t> </a:t>
            </a:r>
            <a:r>
              <a:rPr lang="fr-FR" sz="2400" dirty="0" smtClean="0"/>
              <a:t>questionnable</a:t>
            </a:r>
          </a:p>
          <a:p>
            <a:pPr lvl="1"/>
            <a:r>
              <a:rPr lang="fr-FR" sz="2000" dirty="0" err="1" smtClean="0"/>
              <a:t>Sudden</a:t>
            </a:r>
            <a:r>
              <a:rPr lang="fr-FR" sz="2000" dirty="0" smtClean="0"/>
              <a:t> drops in gain</a:t>
            </a:r>
            <a:endParaRPr lang="fr-FR" sz="2000" b="1" dirty="0" smtClean="0">
              <a:solidFill>
                <a:srgbClr val="FF0000"/>
              </a:solidFill>
            </a:endParaRPr>
          </a:p>
          <a:p>
            <a:pPr lvl="1"/>
            <a:r>
              <a:rPr lang="fr-FR" sz="2000" dirty="0" err="1" smtClean="0"/>
              <a:t>Aging</a:t>
            </a:r>
            <a:r>
              <a:rPr lang="fr-FR" sz="2000" dirty="0" smtClean="0"/>
              <a:t> (</a:t>
            </a:r>
            <a:r>
              <a:rPr lang="fr-FR" sz="2000" dirty="0" err="1" smtClean="0"/>
              <a:t>antennas</a:t>
            </a:r>
            <a:r>
              <a:rPr lang="fr-FR" sz="2000" dirty="0" smtClean="0"/>
              <a:t>, </a:t>
            </a:r>
            <a:r>
              <a:rPr lang="fr-FR" sz="2000" dirty="0" err="1" smtClean="0"/>
              <a:t>amplifiers</a:t>
            </a:r>
            <a:r>
              <a:rPr lang="fr-FR" sz="2000" dirty="0" smtClean="0"/>
              <a:t>, </a:t>
            </a:r>
            <a:r>
              <a:rPr lang="fr-FR" sz="2000" dirty="0" err="1" smtClean="0"/>
              <a:t>optical</a:t>
            </a:r>
            <a:r>
              <a:rPr lang="fr-FR" sz="2000" dirty="0" smtClean="0"/>
              <a:t> system, computers…)</a:t>
            </a:r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 smtClean="0"/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	</a:t>
            </a:r>
            <a:r>
              <a:rPr lang="fr-FR" sz="2400" dirty="0" smtClean="0"/>
              <a:t>	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298459" y="2233464"/>
            <a:ext cx="5186536" cy="2304499"/>
            <a:chOff x="1012007" y="2844518"/>
            <a:chExt cx="7014524" cy="2798449"/>
          </a:xfrm>
        </p:grpSpPr>
        <p:pic>
          <p:nvPicPr>
            <p:cNvPr id="4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9" t="50261" b="1"/>
            <a:stretch/>
          </p:blipFill>
          <p:spPr>
            <a:xfrm>
              <a:off x="1012007" y="2924944"/>
              <a:ext cx="7014524" cy="2718023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 rot="16200000">
              <a:off x="-33121" y="3961227"/>
              <a:ext cx="2608046" cy="37462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   50-100MHz noise </a:t>
              </a:r>
              <a:r>
                <a:rPr lang="fr-FR" sz="1200" dirty="0" err="1" smtClean="0"/>
                <a:t>level</a:t>
              </a:r>
              <a:r>
                <a:rPr lang="fr-FR" sz="1200" dirty="0" smtClean="0"/>
                <a:t> (dB)    </a:t>
              </a:r>
              <a:endParaRPr lang="fr-FR" sz="1200" dirty="0"/>
            </a:p>
          </p:txBody>
        </p:sp>
      </p:grpSp>
      <p:pic>
        <p:nvPicPr>
          <p:cNvPr id="10242" name="Picture 2" descr="C:\Users\lpnhe\Documents\TREND\photos\bo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581128"/>
            <a:ext cx="2918453" cy="21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martineau\Mes documents\TREND\photos\TREND_antenna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2" t="7650" r="17367"/>
          <a:stretch/>
        </p:blipFill>
        <p:spPr bwMode="auto">
          <a:xfrm>
            <a:off x="5515278" y="2492896"/>
            <a:ext cx="3305194" cy="429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37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/>
          <p:cNvGrpSpPr/>
          <p:nvPr/>
        </p:nvGrpSpPr>
        <p:grpSpPr>
          <a:xfrm>
            <a:off x="5076056" y="7937"/>
            <a:ext cx="4334796" cy="6858000"/>
            <a:chOff x="5076056" y="7937"/>
            <a:chExt cx="4334796" cy="6858000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7937"/>
              <a:ext cx="4334796" cy="6858000"/>
            </a:xfrm>
            <a:prstGeom prst="rect">
              <a:avLst/>
            </a:prstGeom>
          </p:spPr>
        </p:pic>
        <p:sp>
          <p:nvSpPr>
            <p:cNvPr id="24" name="ZoneTexte 23"/>
            <p:cNvSpPr txBox="1"/>
            <p:nvPr/>
          </p:nvSpPr>
          <p:spPr>
            <a:xfrm>
              <a:off x="5944380" y="550421"/>
              <a:ext cx="12990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>
                  <a:solidFill>
                    <a:schemeClr val="bg1"/>
                  </a:solidFill>
                </a:rPr>
                <a:t>Scintillators</a:t>
              </a:r>
              <a:endParaRPr lang="fr-FR" b="1" dirty="0" smtClean="0">
                <a:solidFill>
                  <a:schemeClr val="bg1"/>
                </a:solidFill>
              </a:endParaRPr>
            </a:p>
            <a:p>
              <a:r>
                <a:rPr lang="fr-FR" b="1" dirty="0" err="1" smtClean="0">
                  <a:solidFill>
                    <a:schemeClr val="bg1"/>
                  </a:solidFill>
                </a:rPr>
                <a:t>Antennas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785250" y="649152"/>
              <a:ext cx="148244" cy="18089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isocèle 25"/>
            <p:cNvSpPr/>
            <p:nvPr/>
          </p:nvSpPr>
          <p:spPr>
            <a:xfrm>
              <a:off x="5752592" y="897834"/>
              <a:ext cx="226910" cy="216024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08" y="44624"/>
            <a:ext cx="3970784" cy="1143000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Next</a:t>
            </a:r>
            <a:r>
              <a:rPr lang="fr-FR" dirty="0" smtClean="0"/>
              <a:t> </a:t>
            </a:r>
            <a:r>
              <a:rPr lang="fr-FR" dirty="0" err="1" smtClean="0"/>
              <a:t>step</a:t>
            </a:r>
            <a:r>
              <a:rPr lang="fr-FR" dirty="0" smtClean="0"/>
              <a:t>: GRANDproto35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6512" y="1412776"/>
            <a:ext cx="4680520" cy="4320480"/>
          </a:xfrm>
        </p:spPr>
        <p:txBody>
          <a:bodyPr>
            <a:normAutofit fontScale="62500" lnSpcReduction="20000"/>
          </a:bodyPr>
          <a:lstStyle/>
          <a:p>
            <a:r>
              <a:rPr lang="fr-FR" b="1" dirty="0" smtClean="0"/>
              <a:t>GRANDproto35:</a:t>
            </a:r>
            <a:r>
              <a:rPr lang="fr-FR" dirty="0" smtClean="0"/>
              <a:t> </a:t>
            </a:r>
            <a:r>
              <a:rPr lang="fr-FR" dirty="0" err="1" smtClean="0"/>
              <a:t>dedicated</a:t>
            </a:r>
            <a:r>
              <a:rPr lang="fr-FR" dirty="0" smtClean="0"/>
              <a:t> setup of 35 </a:t>
            </a:r>
            <a:r>
              <a:rPr lang="fr-FR" dirty="0" err="1" smtClean="0"/>
              <a:t>antennas</a:t>
            </a:r>
            <a:r>
              <a:rPr lang="fr-FR" dirty="0"/>
              <a:t> </a:t>
            </a:r>
            <a:r>
              <a:rPr lang="fr-FR" dirty="0" err="1" smtClean="0"/>
              <a:t>deployed</a:t>
            </a:r>
            <a:r>
              <a:rPr lang="fr-FR" dirty="0" smtClean="0"/>
              <a:t> on the TREND </a:t>
            </a:r>
            <a:r>
              <a:rPr lang="fr-FR" dirty="0" smtClean="0"/>
              <a:t>site (NAOC) + 24 </a:t>
            </a:r>
            <a:r>
              <a:rPr lang="fr-FR" dirty="0" err="1" smtClean="0"/>
              <a:t>scintillators</a:t>
            </a:r>
            <a:r>
              <a:rPr lang="fr-FR" dirty="0" smtClean="0"/>
              <a:t> for offline EAS nature check (IHEP). </a:t>
            </a:r>
          </a:p>
          <a:p>
            <a:r>
              <a:rPr lang="fr-FR" b="1" dirty="0" smtClean="0"/>
              <a:t>Goal</a:t>
            </a:r>
            <a:r>
              <a:rPr lang="fr-FR" b="1" dirty="0" smtClean="0"/>
              <a:t>: </a:t>
            </a:r>
            <a:r>
              <a:rPr lang="fr-FR" b="1" dirty="0" err="1" smtClean="0"/>
              <a:t>optimized</a:t>
            </a:r>
            <a:r>
              <a:rPr lang="fr-FR" b="1" dirty="0" smtClean="0"/>
              <a:t> </a:t>
            </a:r>
            <a:r>
              <a:rPr lang="fr-FR" b="1" dirty="0" err="1" smtClean="0"/>
              <a:t>detection</a:t>
            </a:r>
            <a:r>
              <a:rPr lang="fr-FR" b="1" dirty="0" smtClean="0"/>
              <a:t> </a:t>
            </a:r>
            <a:r>
              <a:rPr lang="fr-FR" b="1" dirty="0" err="1" smtClean="0"/>
              <a:t>efficiency</a:t>
            </a:r>
            <a:r>
              <a:rPr lang="fr-FR" b="1" dirty="0" smtClean="0"/>
              <a:t> </a:t>
            </a:r>
            <a:r>
              <a:rPr lang="fr-FR" b="1" dirty="0" smtClean="0"/>
              <a:t>+ </a:t>
            </a:r>
            <a:r>
              <a:rPr lang="fr-FR" b="1" dirty="0" smtClean="0"/>
              <a:t>air </a:t>
            </a:r>
            <a:r>
              <a:rPr lang="fr-FR" b="1" dirty="0" err="1" smtClean="0"/>
              <a:t>shower</a:t>
            </a:r>
            <a:r>
              <a:rPr lang="fr-FR" b="1" dirty="0" smtClean="0"/>
              <a:t> </a:t>
            </a:r>
            <a:r>
              <a:rPr lang="fr-FR" b="1" dirty="0" err="1" smtClean="0"/>
              <a:t>purity</a:t>
            </a:r>
            <a:r>
              <a:rPr lang="fr-FR" b="1" dirty="0" smtClean="0"/>
              <a:t>. </a:t>
            </a:r>
          </a:p>
          <a:p>
            <a:pPr lvl="1"/>
            <a:r>
              <a:rPr lang="fr-FR" dirty="0" err="1"/>
              <a:t>Polarization</a:t>
            </a:r>
            <a:r>
              <a:rPr lang="fr-FR" dirty="0"/>
              <a:t> </a:t>
            </a:r>
            <a:r>
              <a:rPr lang="fr-FR" dirty="0" err="1"/>
              <a:t>measurement</a:t>
            </a:r>
            <a:r>
              <a:rPr lang="fr-FR" dirty="0"/>
              <a:t> (3 </a:t>
            </a:r>
            <a:r>
              <a:rPr lang="fr-FR" dirty="0" err="1"/>
              <a:t>arms</a:t>
            </a:r>
            <a:r>
              <a:rPr lang="fr-FR" dirty="0"/>
              <a:t> </a:t>
            </a:r>
            <a:r>
              <a:rPr lang="fr-FR" dirty="0" err="1"/>
              <a:t>antenna</a:t>
            </a:r>
            <a:r>
              <a:rPr lang="fr-FR" dirty="0"/>
              <a:t>) </a:t>
            </a:r>
            <a:r>
              <a:rPr lang="fr-FR" dirty="0" err="1"/>
              <a:t>brings</a:t>
            </a:r>
            <a:r>
              <a:rPr lang="fr-FR" dirty="0"/>
              <a:t> </a:t>
            </a:r>
            <a:r>
              <a:rPr lang="fr-FR" dirty="0" err="1"/>
              <a:t>additionnal</a:t>
            </a:r>
            <a:r>
              <a:rPr lang="fr-FR" dirty="0"/>
              <a:t> </a:t>
            </a:r>
            <a:r>
              <a:rPr lang="fr-FR" dirty="0" err="1"/>
              <a:t>tools</a:t>
            </a:r>
            <a:r>
              <a:rPr lang="fr-FR" dirty="0"/>
              <a:t> for background rejection</a:t>
            </a:r>
          </a:p>
          <a:p>
            <a:pPr lvl="1"/>
            <a:r>
              <a:rPr lang="fr-FR" dirty="0" err="1"/>
              <a:t>Dedicated</a:t>
            </a:r>
            <a:r>
              <a:rPr lang="fr-FR" dirty="0"/>
              <a:t> </a:t>
            </a:r>
            <a:r>
              <a:rPr lang="fr-FR" dirty="0" err="1"/>
              <a:t>electronics</a:t>
            </a:r>
            <a:r>
              <a:rPr lang="fr-FR" dirty="0"/>
              <a:t> &amp; DAQ (</a:t>
            </a:r>
            <a:r>
              <a:rPr lang="fr-FR" dirty="0" err="1"/>
              <a:t>developped</a:t>
            </a:r>
            <a:r>
              <a:rPr lang="fr-FR" dirty="0"/>
              <a:t> at LPNHE) </a:t>
            </a:r>
            <a:r>
              <a:rPr lang="fr-FR" dirty="0" err="1"/>
              <a:t>should</a:t>
            </a:r>
            <a:r>
              <a:rPr lang="fr-FR" dirty="0"/>
              <a:t> </a:t>
            </a:r>
            <a:r>
              <a:rPr lang="fr-FR" dirty="0" err="1"/>
              <a:t>allow</a:t>
            </a:r>
            <a:r>
              <a:rPr lang="fr-FR" dirty="0"/>
              <a:t> ~100% live time</a:t>
            </a:r>
            <a:r>
              <a:rPr lang="fr-FR" dirty="0" smtClean="0"/>
              <a:t>.</a:t>
            </a:r>
            <a:endParaRPr lang="fr-FR" dirty="0" smtClean="0"/>
          </a:p>
          <a:p>
            <a:r>
              <a:rPr lang="fr-FR" dirty="0" smtClean="0"/>
              <a:t>Direct </a:t>
            </a:r>
            <a:r>
              <a:rPr lang="fr-FR" dirty="0" err="1" smtClean="0"/>
              <a:t>measurement</a:t>
            </a:r>
            <a:r>
              <a:rPr lang="fr-FR" dirty="0" smtClean="0"/>
              <a:t> of </a:t>
            </a:r>
            <a:r>
              <a:rPr lang="fr-FR" dirty="0" err="1" smtClean="0"/>
              <a:t>these</a:t>
            </a:r>
            <a:r>
              <a:rPr lang="fr-FR" dirty="0" smtClean="0"/>
              <a:t> 2 </a:t>
            </a:r>
            <a:r>
              <a:rPr lang="fr-FR" dirty="0" err="1" smtClean="0"/>
              <a:t>parameters</a:t>
            </a:r>
            <a:r>
              <a:rPr lang="fr-FR" dirty="0" smtClean="0"/>
              <a:t> (</a:t>
            </a:r>
            <a:r>
              <a:rPr lang="fr-FR" dirty="0" err="1" smtClean="0"/>
              <a:t>scintillator</a:t>
            </a:r>
            <a:r>
              <a:rPr lang="fr-FR" dirty="0" smtClean="0"/>
              <a:t> </a:t>
            </a:r>
            <a:r>
              <a:rPr lang="fr-FR" dirty="0" err="1" smtClean="0"/>
              <a:t>ground</a:t>
            </a:r>
            <a:r>
              <a:rPr lang="fr-FR" dirty="0" smtClean="0"/>
              <a:t> </a:t>
            </a:r>
            <a:r>
              <a:rPr lang="fr-FR" dirty="0" err="1" smtClean="0"/>
              <a:t>array</a:t>
            </a:r>
            <a:r>
              <a:rPr lang="fr-FR" dirty="0" smtClean="0"/>
              <a:t>).</a:t>
            </a:r>
          </a:p>
          <a:p>
            <a:r>
              <a:rPr lang="fr-FR" dirty="0" err="1" smtClean="0"/>
              <a:t>Deployment</a:t>
            </a:r>
            <a:r>
              <a:rPr lang="fr-FR" dirty="0" smtClean="0"/>
              <a:t> </a:t>
            </a:r>
            <a:r>
              <a:rPr lang="fr-FR" dirty="0" err="1" smtClean="0"/>
              <a:t>just</a:t>
            </a:r>
            <a:r>
              <a:rPr lang="fr-FR" dirty="0" smtClean="0"/>
              <a:t> </a:t>
            </a:r>
            <a:r>
              <a:rPr lang="fr-FR" dirty="0" err="1" smtClean="0"/>
              <a:t>started</a:t>
            </a:r>
            <a:r>
              <a:rPr lang="fr-FR" dirty="0" smtClean="0"/>
              <a:t>, data </a:t>
            </a:r>
            <a:r>
              <a:rPr lang="fr-FR" dirty="0" err="1" smtClean="0"/>
              <a:t>taking</a:t>
            </a:r>
            <a:r>
              <a:rPr lang="fr-FR" dirty="0" smtClean="0"/>
              <a:t> to </a:t>
            </a:r>
            <a:r>
              <a:rPr lang="fr-FR" dirty="0" err="1" smtClean="0"/>
              <a:t>start</a:t>
            </a:r>
            <a:r>
              <a:rPr lang="fr-FR" dirty="0" smtClean="0"/>
              <a:t> </a:t>
            </a:r>
            <a:r>
              <a:rPr lang="fr-FR" dirty="0" err="1" smtClean="0"/>
              <a:t>early</a:t>
            </a:r>
            <a:r>
              <a:rPr lang="fr-FR" dirty="0" smtClean="0"/>
              <a:t> 2018</a:t>
            </a:r>
            <a:endParaRPr lang="fr-FR" dirty="0" smtClean="0"/>
          </a:p>
          <a:p>
            <a:pPr marL="514350" indent="-457200"/>
            <a:endParaRPr lang="fr-FR" dirty="0" smtClean="0"/>
          </a:p>
        </p:txBody>
      </p:sp>
      <p:sp>
        <p:nvSpPr>
          <p:cNvPr id="5" name="AutoShape 2" descr="imap://martineau@.lpnhe.in2p3.fr:993/fetch%3EUID%3E/Sent%3E97299?part=1.2&amp;type=image/png&amp;filename=eff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e 15"/>
          <p:cNvGrpSpPr/>
          <p:nvPr/>
        </p:nvGrpSpPr>
        <p:grpSpPr>
          <a:xfrm>
            <a:off x="5481208" y="556012"/>
            <a:ext cx="3411272" cy="3377044"/>
            <a:chOff x="5059277" y="27771"/>
            <a:chExt cx="4337259" cy="4697373"/>
          </a:xfrm>
        </p:grpSpPr>
        <p:pic>
          <p:nvPicPr>
            <p:cNvPr id="15" name="Picture 2" descr="C:\Users\lpnhe\Documents\TREND\photos\photosKumiko\IMAG542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6" r="22647"/>
            <a:stretch/>
          </p:blipFill>
          <p:spPr bwMode="auto">
            <a:xfrm flipH="1">
              <a:off x="5059277" y="80967"/>
              <a:ext cx="4337259" cy="4644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ZoneTexte 13"/>
            <p:cNvSpPr txBox="1"/>
            <p:nvPr/>
          </p:nvSpPr>
          <p:spPr>
            <a:xfrm>
              <a:off x="5076056" y="27771"/>
              <a:ext cx="3789793" cy="470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>
                  <a:solidFill>
                    <a:schemeClr val="bg1"/>
                  </a:solidFill>
                </a:rPr>
                <a:t>a </a:t>
              </a:r>
              <a:r>
                <a:rPr lang="fr-FR" sz="1600" b="1" dirty="0" smtClean="0">
                  <a:solidFill>
                    <a:schemeClr val="bg1"/>
                  </a:solidFill>
                </a:rPr>
                <a:t>GRANDproto35 </a:t>
              </a:r>
              <a:r>
                <a:rPr lang="fr-FR" sz="1600" b="1" dirty="0" err="1" smtClean="0">
                  <a:solidFill>
                    <a:schemeClr val="bg1"/>
                  </a:solidFill>
                </a:rPr>
                <a:t>antenna</a:t>
              </a:r>
              <a:r>
                <a:rPr lang="fr-FR" sz="1600" b="1" dirty="0" smtClean="0">
                  <a:solidFill>
                    <a:schemeClr val="bg1"/>
                  </a:solidFill>
                </a:rPr>
                <a:t> at test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608947" y="3996652"/>
            <a:ext cx="4754213" cy="2708920"/>
            <a:chOff x="4608947" y="3996652"/>
            <a:chExt cx="4754213" cy="2708920"/>
          </a:xfrm>
        </p:grpSpPr>
        <p:grpSp>
          <p:nvGrpSpPr>
            <p:cNvPr id="18" name="Groupe 17"/>
            <p:cNvGrpSpPr/>
            <p:nvPr/>
          </p:nvGrpSpPr>
          <p:grpSpPr>
            <a:xfrm>
              <a:off x="4608947" y="3996652"/>
              <a:ext cx="4754213" cy="2708920"/>
              <a:chOff x="4355976" y="1052736"/>
              <a:chExt cx="4754213" cy="2708920"/>
            </a:xfrm>
          </p:grpSpPr>
          <p:pic>
            <p:nvPicPr>
              <p:cNvPr id="19" name="Picture 2" descr="C:\Users\lpnhe\Documents\TREND\photos\HTC\IMAG3651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381"/>
              <a:stretch/>
            </p:blipFill>
            <p:spPr bwMode="auto">
              <a:xfrm>
                <a:off x="4355976" y="1086238"/>
                <a:ext cx="1744523" cy="26496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3" descr="C:\Users\lpnhe\AppData\Local\Temp\thetaphi_scints-1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8051" y="1052736"/>
                <a:ext cx="2942138" cy="27089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ZoneTexte 20"/>
              <p:cNvSpPr txBox="1"/>
              <p:nvPr/>
            </p:nvSpPr>
            <p:spPr>
              <a:xfrm>
                <a:off x="7923691" y="1124744"/>
                <a:ext cx="11128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err="1" smtClean="0"/>
                  <a:t>Zenith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distrib</a:t>
                </a:r>
                <a:endParaRPr lang="en-US" sz="1200" dirty="0"/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7164288" y="2575937"/>
                <a:ext cx="10198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err="1" smtClean="0"/>
                  <a:t>Azim</a:t>
                </a:r>
                <a:r>
                  <a:rPr lang="fr-FR" sz="1200" dirty="0" smtClean="0"/>
                  <a:t> </a:t>
                </a:r>
                <a:r>
                  <a:rPr lang="fr-FR" sz="1200" dirty="0" err="1" smtClean="0"/>
                  <a:t>distrib</a:t>
                </a:r>
                <a:endParaRPr lang="en-US" sz="1200" dirty="0"/>
              </a:p>
            </p:txBody>
          </p:sp>
        </p:grpSp>
        <p:sp>
          <p:nvSpPr>
            <p:cNvPr id="17" name="ZoneTexte 16"/>
            <p:cNvSpPr txBox="1"/>
            <p:nvPr/>
          </p:nvSpPr>
          <p:spPr>
            <a:xfrm>
              <a:off x="4616452" y="6115068"/>
              <a:ext cx="1737018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50" b="1" dirty="0">
                  <a:solidFill>
                    <a:schemeClr val="bg1"/>
                  </a:solidFill>
                </a:rPr>
                <a:t>a GRANDproto35 </a:t>
              </a:r>
              <a:r>
                <a:rPr lang="fr-FR" sz="1550" b="1" dirty="0" err="1" smtClean="0">
                  <a:solidFill>
                    <a:schemeClr val="bg1"/>
                  </a:solidFill>
                </a:rPr>
                <a:t>scintillator</a:t>
              </a:r>
              <a:endParaRPr lang="en-US" sz="1550" dirty="0"/>
            </a:p>
          </p:txBody>
        </p:sp>
      </p:grpSp>
    </p:spTree>
    <p:extLst>
      <p:ext uri="{BB962C8B-B14F-4D97-AF65-F5344CB8AC3E}">
        <p14:creationId xmlns:p14="http://schemas.microsoft.com/office/powerpoint/2010/main" val="22651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-171400"/>
            <a:ext cx="7488832" cy="1066800"/>
          </a:xfrm>
        </p:spPr>
        <p:txBody>
          <a:bodyPr/>
          <a:lstStyle/>
          <a:p>
            <a:r>
              <a:rPr lang="fr-FR" dirty="0" err="1"/>
              <a:t>GRANDproto</a:t>
            </a:r>
            <a:r>
              <a:rPr lang="fr-FR" dirty="0"/>
              <a:t> radio </a:t>
            </a:r>
            <a:r>
              <a:rPr lang="fr-FR" dirty="0" err="1"/>
              <a:t>array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87" y="1124744"/>
            <a:ext cx="9144000" cy="1051227"/>
          </a:xfrm>
        </p:spPr>
        <p:txBody>
          <a:bodyPr numCol="2">
            <a:normAutofit lnSpcReduction="10000"/>
          </a:bodyPr>
          <a:lstStyle/>
          <a:p>
            <a:pPr lvl="1"/>
            <a:r>
              <a:rPr lang="fr-FR" sz="2000" dirty="0" smtClean="0"/>
              <a:t>Trigger on 30-100MHz </a:t>
            </a:r>
            <a:r>
              <a:rPr lang="fr-FR" sz="2000" dirty="0" err="1" smtClean="0"/>
              <a:t>analog</a:t>
            </a:r>
            <a:r>
              <a:rPr lang="fr-FR" sz="2000" dirty="0" smtClean="0"/>
              <a:t> signal</a:t>
            </a:r>
          </a:p>
          <a:p>
            <a:pPr lvl="1"/>
            <a:r>
              <a:rPr lang="fr-FR" sz="2000" dirty="0" smtClean="0"/>
              <a:t>Enveloppe </a:t>
            </a:r>
            <a:r>
              <a:rPr lang="fr-FR" sz="2000" dirty="0" err="1" smtClean="0"/>
              <a:t>detection</a:t>
            </a:r>
            <a:endParaRPr lang="fr-FR" sz="2000" dirty="0" smtClean="0"/>
          </a:p>
          <a:p>
            <a:pPr lvl="1"/>
            <a:r>
              <a:rPr lang="fr-FR" sz="2000" dirty="0" smtClean="0"/>
              <a:t>Front end </a:t>
            </a:r>
            <a:r>
              <a:rPr lang="fr-FR" sz="2000" dirty="0" err="1" smtClean="0"/>
              <a:t>digitization</a:t>
            </a:r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GPS timing</a:t>
            </a:r>
          </a:p>
          <a:p>
            <a:pPr lvl="1"/>
            <a:r>
              <a:rPr lang="fr-FR" sz="2000" b="1" dirty="0" smtClean="0"/>
              <a:t>100% </a:t>
            </a:r>
            <a:r>
              <a:rPr lang="fr-FR" sz="2000" b="1" dirty="0" err="1" smtClean="0"/>
              <a:t>duty</a:t>
            </a:r>
            <a:r>
              <a:rPr lang="fr-FR" sz="2000" b="1" dirty="0" smtClean="0"/>
              <a:t> cycle up to </a:t>
            </a:r>
            <a:r>
              <a:rPr lang="fr-FR" sz="2000" b="1" dirty="0" smtClean="0"/>
              <a:t>~20kHz </a:t>
            </a:r>
            <a:endParaRPr lang="en-US" sz="2000" b="1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77921"/>
            <a:ext cx="8642623" cy="429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e 11"/>
          <p:cNvGrpSpPr/>
          <p:nvPr/>
        </p:nvGrpSpPr>
        <p:grpSpPr>
          <a:xfrm>
            <a:off x="70345" y="3429001"/>
            <a:ext cx="4032448" cy="1872207"/>
            <a:chOff x="70345" y="3429001"/>
            <a:chExt cx="4032448" cy="1872207"/>
          </a:xfrm>
        </p:grpSpPr>
        <p:grpSp>
          <p:nvGrpSpPr>
            <p:cNvPr id="13" name="Groupe 12"/>
            <p:cNvGrpSpPr/>
            <p:nvPr/>
          </p:nvGrpSpPr>
          <p:grpSpPr>
            <a:xfrm>
              <a:off x="70345" y="4221088"/>
              <a:ext cx="4032448" cy="1080120"/>
              <a:chOff x="0" y="3933636"/>
              <a:chExt cx="4032448" cy="1080120"/>
            </a:xfrm>
          </p:grpSpPr>
          <p:pic>
            <p:nvPicPr>
              <p:cNvPr id="15" name="Espace réservé du contenu 3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32" t="5806" r="7912" b="49092"/>
              <a:stretch/>
            </p:blipFill>
            <p:spPr bwMode="auto">
              <a:xfrm>
                <a:off x="0" y="3933636"/>
                <a:ext cx="4032448" cy="10801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6" name="ZoneTexte 15"/>
              <p:cNvSpPr txBox="1"/>
              <p:nvPr/>
            </p:nvSpPr>
            <p:spPr>
              <a:xfrm>
                <a:off x="251520" y="4324995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err="1" smtClean="0"/>
                  <a:t>Simulated</a:t>
                </a:r>
                <a:r>
                  <a:rPr lang="fr-FR" sz="1200" dirty="0" smtClean="0"/>
                  <a:t> signal at </a:t>
                </a:r>
                <a:r>
                  <a:rPr lang="fr-FR" sz="1200" dirty="0" err="1" smtClean="0"/>
                  <a:t>filter</a:t>
                </a:r>
                <a:r>
                  <a:rPr lang="fr-FR" sz="1200" dirty="0" smtClean="0"/>
                  <a:t> output</a:t>
                </a:r>
                <a:endParaRPr lang="en-US" sz="1200" dirty="0"/>
              </a:p>
            </p:txBody>
          </p:sp>
        </p:grpSp>
        <p:cxnSp>
          <p:nvCxnSpPr>
            <p:cNvPr id="14" name="Connecteur droit 13"/>
            <p:cNvCxnSpPr/>
            <p:nvPr/>
          </p:nvCxnSpPr>
          <p:spPr>
            <a:xfrm flipV="1">
              <a:off x="1906041" y="3429001"/>
              <a:ext cx="360040" cy="7920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/>
          <p:cNvGrpSpPr/>
          <p:nvPr/>
        </p:nvGrpSpPr>
        <p:grpSpPr>
          <a:xfrm>
            <a:off x="753913" y="3543089"/>
            <a:ext cx="4104456" cy="3063085"/>
            <a:chOff x="753913" y="3543089"/>
            <a:chExt cx="4104456" cy="3063085"/>
          </a:xfrm>
        </p:grpSpPr>
        <p:cxnSp>
          <p:nvCxnSpPr>
            <p:cNvPr id="18" name="Connecteur droit 17"/>
            <p:cNvCxnSpPr/>
            <p:nvPr/>
          </p:nvCxnSpPr>
          <p:spPr>
            <a:xfrm>
              <a:off x="3310197" y="3543089"/>
              <a:ext cx="36004" cy="198296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e 18"/>
            <p:cNvGrpSpPr/>
            <p:nvPr/>
          </p:nvGrpSpPr>
          <p:grpSpPr>
            <a:xfrm>
              <a:off x="753913" y="5526054"/>
              <a:ext cx="4104456" cy="1080120"/>
              <a:chOff x="2471108" y="803460"/>
              <a:chExt cx="4032448" cy="1080120"/>
            </a:xfrm>
          </p:grpSpPr>
          <p:pic>
            <p:nvPicPr>
              <p:cNvPr id="20" name="Espace réservé du contenu 3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132" t="50908" r="7912" b="3989"/>
              <a:stretch/>
            </p:blipFill>
            <p:spPr bwMode="auto">
              <a:xfrm>
                <a:off x="2471108" y="803460"/>
                <a:ext cx="4032448" cy="10801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1" name="ZoneTexte 20"/>
              <p:cNvSpPr txBox="1"/>
              <p:nvPr/>
            </p:nvSpPr>
            <p:spPr>
              <a:xfrm>
                <a:off x="2706021" y="1268760"/>
                <a:ext cx="208823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 err="1" smtClean="0"/>
                  <a:t>Simulated</a:t>
                </a:r>
                <a:r>
                  <a:rPr lang="fr-FR" sz="1100" dirty="0" smtClean="0"/>
                  <a:t> signal at </a:t>
                </a:r>
              </a:p>
              <a:p>
                <a:r>
                  <a:rPr lang="fr-FR" sz="1100" dirty="0" smtClean="0"/>
                  <a:t>power detector output</a:t>
                </a:r>
                <a:endParaRPr lang="en-US" sz="1100" dirty="0"/>
              </a:p>
            </p:txBody>
          </p:sp>
        </p:grpSp>
      </p:grpSp>
      <p:grpSp>
        <p:nvGrpSpPr>
          <p:cNvPr id="22" name="Groupe 21"/>
          <p:cNvGrpSpPr/>
          <p:nvPr/>
        </p:nvGrpSpPr>
        <p:grpSpPr>
          <a:xfrm>
            <a:off x="4714353" y="3429000"/>
            <a:ext cx="4322143" cy="3168352"/>
            <a:chOff x="4714353" y="3429000"/>
            <a:chExt cx="4322143" cy="3168352"/>
          </a:xfrm>
        </p:grpSpPr>
        <p:grpSp>
          <p:nvGrpSpPr>
            <p:cNvPr id="23" name="Groupe 22"/>
            <p:cNvGrpSpPr/>
            <p:nvPr/>
          </p:nvGrpSpPr>
          <p:grpSpPr>
            <a:xfrm>
              <a:off x="5138461" y="5589240"/>
              <a:ext cx="3898035" cy="1008112"/>
              <a:chOff x="5176259" y="3284984"/>
              <a:chExt cx="3898035" cy="1008112"/>
            </a:xfrm>
          </p:grpSpPr>
          <p:pic>
            <p:nvPicPr>
              <p:cNvPr id="25" name="Image 2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74" t="52956" r="8069" b="3508"/>
              <a:stretch/>
            </p:blipFill>
            <p:spPr>
              <a:xfrm>
                <a:off x="5176259" y="3284984"/>
                <a:ext cx="3898035" cy="100811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6" name="ZoneTexte 25"/>
              <p:cNvSpPr txBox="1"/>
              <p:nvPr/>
            </p:nvSpPr>
            <p:spPr>
              <a:xfrm>
                <a:off x="5364088" y="3718193"/>
                <a:ext cx="1656184" cy="43088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 err="1" smtClean="0"/>
                  <a:t>Simulated</a:t>
                </a:r>
                <a:r>
                  <a:rPr lang="fr-FR" sz="1100" dirty="0" smtClean="0"/>
                  <a:t> signal at </a:t>
                </a:r>
              </a:p>
              <a:p>
                <a:r>
                  <a:rPr lang="fr-FR" sz="1100" dirty="0" smtClean="0"/>
                  <a:t>ADC output </a:t>
                </a:r>
                <a:r>
                  <a:rPr lang="fr-FR" sz="1100" dirty="0" smtClean="0"/>
                  <a:t>(50MS/s</a:t>
                </a:r>
                <a:r>
                  <a:rPr lang="fr-FR" sz="1100" dirty="0" smtClean="0"/>
                  <a:t>)</a:t>
                </a:r>
                <a:endParaRPr lang="en-US" sz="1100" dirty="0"/>
              </a:p>
            </p:txBody>
          </p:sp>
        </p:grpSp>
        <p:cxnSp>
          <p:nvCxnSpPr>
            <p:cNvPr id="24" name="Connecteur droit 23"/>
            <p:cNvCxnSpPr/>
            <p:nvPr/>
          </p:nvCxnSpPr>
          <p:spPr>
            <a:xfrm>
              <a:off x="4714353" y="3429000"/>
              <a:ext cx="1008112" cy="216024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95828" y="679376"/>
            <a:ext cx="87966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DAQ system (LPNHE design &amp; </a:t>
            </a:r>
            <a:r>
              <a:rPr lang="fr-FR" sz="2400" dirty="0" smtClean="0"/>
              <a:t>proto)</a:t>
            </a:r>
          </a:p>
          <a:p>
            <a:endParaRPr lang="fr-FR" sz="2400" dirty="0"/>
          </a:p>
          <a:p>
            <a:endParaRPr lang="fr-FR" sz="2400" dirty="0" smtClean="0"/>
          </a:p>
          <a:p>
            <a:endParaRPr lang="fr-FR" sz="2400" dirty="0"/>
          </a:p>
          <a:p>
            <a:endParaRPr lang="fr-FR" sz="2400" dirty="0"/>
          </a:p>
        </p:txBody>
      </p:sp>
      <p:grpSp>
        <p:nvGrpSpPr>
          <p:cNvPr id="7" name="Groupe 6"/>
          <p:cNvGrpSpPr/>
          <p:nvPr/>
        </p:nvGrpSpPr>
        <p:grpSpPr>
          <a:xfrm>
            <a:off x="179512" y="2128458"/>
            <a:ext cx="7862544" cy="4694379"/>
            <a:chOff x="179512" y="2128458"/>
            <a:chExt cx="7862544" cy="4694379"/>
          </a:xfrm>
        </p:grpSpPr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369" y="2577921"/>
              <a:ext cx="3183687" cy="4244916"/>
            </a:xfrm>
            <a:prstGeom prst="rect">
              <a:avLst/>
            </a:prstGeom>
          </p:spPr>
        </p:pic>
        <p:sp>
          <p:nvSpPr>
            <p:cNvPr id="4" name="ZoneTexte 3"/>
            <p:cNvSpPr txBox="1"/>
            <p:nvPr/>
          </p:nvSpPr>
          <p:spPr>
            <a:xfrm>
              <a:off x="179512" y="2128458"/>
              <a:ext cx="7593571" cy="614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err="1">
                  <a:solidFill>
                    <a:srgbClr val="FF0000"/>
                  </a:solidFill>
                </a:rPr>
                <a:t>Also</a:t>
              </a:r>
              <a:r>
                <a:rPr lang="fr-FR" sz="2400" b="1" dirty="0">
                  <a:solidFill>
                    <a:srgbClr val="FF0000"/>
                  </a:solidFill>
                </a:rPr>
                <a:t> 3 </a:t>
              </a:r>
              <a:r>
                <a:rPr lang="fr-FR" sz="2400" b="1" dirty="0" err="1">
                  <a:solidFill>
                    <a:srgbClr val="FF0000"/>
                  </a:solidFill>
                </a:rPr>
                <a:t>units</a:t>
              </a:r>
              <a:r>
                <a:rPr lang="fr-FR" sz="2400" b="1" dirty="0">
                  <a:solidFill>
                    <a:srgbClr val="FF0000"/>
                  </a:solidFill>
                </a:rPr>
                <a:t> </a:t>
              </a:r>
              <a:r>
                <a:rPr lang="fr-FR" sz="2400" b="1" dirty="0" err="1">
                  <a:solidFill>
                    <a:srgbClr val="FF0000"/>
                  </a:solidFill>
                </a:rPr>
                <a:t>equiped</a:t>
              </a:r>
              <a:r>
                <a:rPr lang="fr-FR" sz="2400" b="1" dirty="0">
                  <a:solidFill>
                    <a:srgbClr val="FF0000"/>
                  </a:solidFill>
                </a:rPr>
                <a:t> </a:t>
              </a:r>
              <a:r>
                <a:rPr lang="fr-FR" sz="2400" b="1" dirty="0" err="1">
                  <a:solidFill>
                    <a:srgbClr val="FF0000"/>
                  </a:solidFill>
                </a:rPr>
                <a:t>with</a:t>
              </a:r>
              <a:r>
                <a:rPr lang="fr-FR" sz="2400" b="1" dirty="0">
                  <a:solidFill>
                    <a:srgbClr val="FF0000"/>
                  </a:solidFill>
                </a:rPr>
                <a:t> AUGER-AERA DAQ (cross </a:t>
              </a:r>
              <a:r>
                <a:rPr lang="fr-FR" sz="2400" b="1" dirty="0" err="1">
                  <a:solidFill>
                    <a:srgbClr val="FF0000"/>
                  </a:solidFill>
                </a:rPr>
                <a:t>checks</a:t>
              </a:r>
              <a:r>
                <a:rPr lang="fr-FR" sz="2400" b="1" dirty="0" smtClean="0">
                  <a:solidFill>
                    <a:srgbClr val="FF0000"/>
                  </a:solidFill>
                </a:rPr>
                <a:t>)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Connecteur droit avec flèche 5"/>
            <p:cNvCxnSpPr/>
            <p:nvPr/>
          </p:nvCxnSpPr>
          <p:spPr>
            <a:xfrm>
              <a:off x="5722465" y="2577921"/>
              <a:ext cx="1081783" cy="301131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636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5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307471"/>
            <a:ext cx="5760640" cy="253221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496944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GRANDproto35  DAQ performances</a:t>
            </a:r>
            <a:endParaRPr lang="en-US" dirty="0"/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4695990" y="5157192"/>
            <a:ext cx="441251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516216" y="4787860"/>
            <a:ext cx="891591" cy="36933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26 </a:t>
            </a:r>
            <a:r>
              <a:rPr lang="fr-FR" dirty="0" err="1" smtClean="0"/>
              <a:t>days</a:t>
            </a:r>
            <a:endParaRPr lang="en-US" dirty="0"/>
          </a:p>
        </p:txBody>
      </p:sp>
      <p:sp>
        <p:nvSpPr>
          <p:cNvPr id="5" name="AutoShape 2" descr="imap://martineau@.lpnhe.in2p3.fr:993/fetch%3EUID%3E/Sent%3E97299?part=1.2&amp;type=image/png&amp;filename=eff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e 9"/>
          <p:cNvGrpSpPr/>
          <p:nvPr/>
        </p:nvGrpSpPr>
        <p:grpSpPr>
          <a:xfrm>
            <a:off x="58046" y="1039968"/>
            <a:ext cx="4729978" cy="3541160"/>
            <a:chOff x="4358241" y="476672"/>
            <a:chExt cx="4729978" cy="354116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8241" y="476672"/>
              <a:ext cx="4729978" cy="3541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4971390" y="764704"/>
              <a:ext cx="29003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Recorded</a:t>
              </a:r>
              <a:r>
                <a:rPr lang="fr-FR" sz="1600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trace duration = 3µs</a:t>
              </a:r>
            </a:p>
            <a:p>
              <a:r>
                <a:rPr lang="fr-FR" sz="1600" b="1" dirty="0" err="1">
                  <a:solidFill>
                    <a:srgbClr val="92D050"/>
                  </a:solidFill>
                </a:rPr>
                <a:t>Recorded</a:t>
              </a:r>
              <a:r>
                <a:rPr lang="fr-FR" sz="1600" b="1" dirty="0">
                  <a:solidFill>
                    <a:srgbClr val="92D050"/>
                  </a:solidFill>
                </a:rPr>
                <a:t> trace duration = </a:t>
              </a:r>
              <a:r>
                <a:rPr lang="fr-FR" sz="1600" b="1" dirty="0" smtClean="0">
                  <a:solidFill>
                    <a:srgbClr val="92D050"/>
                  </a:solidFill>
                </a:rPr>
                <a:t>1.5µs</a:t>
              </a:r>
              <a:endParaRPr lang="fr-FR" sz="1600" b="1" dirty="0">
                <a:solidFill>
                  <a:srgbClr val="92D050"/>
                </a:solidFill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4695990" y="4572417"/>
            <a:ext cx="18533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X arm  </a:t>
            </a:r>
            <a:r>
              <a:rPr lang="fr-FR" sz="1600" b="1" dirty="0" smtClean="0">
                <a:solidFill>
                  <a:srgbClr val="00B050"/>
                </a:solidFill>
              </a:rPr>
              <a:t>Y arm</a:t>
            </a:r>
            <a:r>
              <a:rPr lang="fr-FR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fr-FR" sz="1600" b="1" dirty="0" smtClean="0">
                <a:solidFill>
                  <a:srgbClr val="FF0000"/>
                </a:solidFill>
              </a:rPr>
              <a:t>Z arm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695990" y="1600201"/>
            <a:ext cx="3990810" cy="2260848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100% DAQ live time up to </a:t>
            </a:r>
            <a:r>
              <a:rPr lang="fr-FR" dirty="0" err="1" smtClean="0"/>
              <a:t>extremely</a:t>
            </a:r>
            <a:r>
              <a:rPr lang="fr-FR" dirty="0" smtClean="0"/>
              <a:t> large trigger rates.</a:t>
            </a:r>
          </a:p>
          <a:p>
            <a:r>
              <a:rPr lang="fr-FR" dirty="0" err="1" smtClean="0"/>
              <a:t>Stability</a:t>
            </a:r>
            <a:r>
              <a:rPr lang="fr-FR" dirty="0" smtClean="0"/>
              <a:t> </a:t>
            </a:r>
            <a:r>
              <a:rPr lang="fr-FR" dirty="0" err="1" smtClean="0"/>
              <a:t>checked</a:t>
            </a:r>
            <a:r>
              <a:rPr lang="fr-FR" dirty="0" smtClean="0"/>
              <a:t> over </a:t>
            </a:r>
            <a:r>
              <a:rPr lang="fr-FR" dirty="0" err="1" smtClean="0"/>
              <a:t>very</a:t>
            </a:r>
            <a:r>
              <a:rPr lang="fr-FR" dirty="0" smtClean="0"/>
              <a:t> long </a:t>
            </a:r>
            <a:r>
              <a:rPr lang="fr-FR" dirty="0" err="1" smtClean="0"/>
              <a:t>periods</a:t>
            </a:r>
            <a:r>
              <a:rPr lang="fr-FR" dirty="0" smtClean="0"/>
              <a:t> of times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5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9" t="-62" r="9022" b="-695"/>
          <a:stretch/>
        </p:blipFill>
        <p:spPr>
          <a:xfrm>
            <a:off x="0" y="-99392"/>
            <a:ext cx="9144000" cy="705678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797713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6000" b="1" dirty="0">
                <a:solidFill>
                  <a:srgbClr val="FFFF00"/>
                </a:solidFill>
              </a:rPr>
              <a:t>谢谢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501F4-F9CE-4073-B52E-8C4E45F94689}" type="slidenum">
              <a:rPr lang="fr-FR" smtClean="0"/>
              <a:t>24</a:t>
            </a:fld>
            <a:endParaRPr lang="fr-FR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95536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FFFF00"/>
                </a:solidFill>
              </a:rPr>
              <a:t>Conclusion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0" y="1495325"/>
            <a:ext cx="9144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FFFF00"/>
                </a:solidFill>
              </a:rPr>
              <a:t>TREND </a:t>
            </a:r>
            <a:r>
              <a:rPr lang="fr-FR" dirty="0" err="1" smtClean="0">
                <a:solidFill>
                  <a:srgbClr val="FFFF00"/>
                </a:solidFill>
              </a:rPr>
              <a:t>accomplished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its</a:t>
            </a:r>
            <a:r>
              <a:rPr lang="fr-FR" dirty="0" smtClean="0">
                <a:solidFill>
                  <a:srgbClr val="FFFF00"/>
                </a:solidFill>
              </a:rPr>
              <a:t> initial goal: </a:t>
            </a:r>
            <a:r>
              <a:rPr lang="fr-FR" dirty="0" err="1" smtClean="0">
                <a:solidFill>
                  <a:srgbClr val="FFFF00"/>
                </a:solidFill>
              </a:rPr>
              <a:t>performing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u="sng" dirty="0" err="1" smtClean="0">
                <a:solidFill>
                  <a:srgbClr val="FFFF00"/>
                </a:solidFill>
              </a:rPr>
              <a:t>succesfull</a:t>
            </a:r>
            <a:r>
              <a:rPr lang="fr-FR" u="sng" dirty="0" smtClean="0">
                <a:solidFill>
                  <a:srgbClr val="FFFF00"/>
                </a:solidFill>
              </a:rPr>
              <a:t> </a:t>
            </a:r>
            <a:r>
              <a:rPr lang="fr-FR" u="sng" dirty="0" err="1" smtClean="0">
                <a:solidFill>
                  <a:srgbClr val="FFFF00"/>
                </a:solidFill>
              </a:rPr>
              <a:t>detection</a:t>
            </a:r>
            <a:r>
              <a:rPr lang="fr-FR" u="sng" dirty="0" smtClean="0">
                <a:solidFill>
                  <a:srgbClr val="FFFF00"/>
                </a:solidFill>
              </a:rPr>
              <a:t> &amp; identification of air </a:t>
            </a:r>
            <a:r>
              <a:rPr lang="fr-FR" u="sng" dirty="0" err="1" smtClean="0">
                <a:solidFill>
                  <a:srgbClr val="FFFF00"/>
                </a:solidFill>
              </a:rPr>
              <a:t>shower</a:t>
            </a:r>
            <a:r>
              <a:rPr lang="fr-FR" u="sng" dirty="0" smtClean="0">
                <a:solidFill>
                  <a:srgbClr val="FFFF00"/>
                </a:solidFill>
              </a:rPr>
              <a:t> </a:t>
            </a:r>
            <a:r>
              <a:rPr lang="fr-FR" u="sng" dirty="0" err="1" smtClean="0">
                <a:solidFill>
                  <a:srgbClr val="FFFF00"/>
                </a:solidFill>
              </a:rPr>
              <a:t>with</a:t>
            </a:r>
            <a:r>
              <a:rPr lang="fr-FR" u="sng" dirty="0" smtClean="0">
                <a:solidFill>
                  <a:srgbClr val="FFFF00"/>
                </a:solidFill>
              </a:rPr>
              <a:t> an </a:t>
            </a:r>
            <a:r>
              <a:rPr lang="fr-FR" u="sng" dirty="0" err="1" smtClean="0">
                <a:solidFill>
                  <a:srgbClr val="FFFF00"/>
                </a:solidFill>
              </a:rPr>
              <a:t>autonomous</a:t>
            </a:r>
            <a:r>
              <a:rPr lang="fr-FR" u="sng" dirty="0" smtClean="0">
                <a:solidFill>
                  <a:srgbClr val="FFFF00"/>
                </a:solidFill>
              </a:rPr>
              <a:t> radio </a:t>
            </a:r>
            <a:r>
              <a:rPr lang="fr-FR" u="sng" dirty="0" err="1" smtClean="0">
                <a:solidFill>
                  <a:srgbClr val="FFFF00"/>
                </a:solidFill>
              </a:rPr>
              <a:t>array</a:t>
            </a:r>
            <a:r>
              <a:rPr lang="fr-FR" dirty="0" smtClean="0">
                <a:solidFill>
                  <a:srgbClr val="FFFF00"/>
                </a:solidFill>
              </a:rPr>
              <a:t>. Paper in </a:t>
            </a:r>
            <a:r>
              <a:rPr lang="fr-FR" dirty="0" err="1" smtClean="0">
                <a:solidFill>
                  <a:srgbClr val="FFFF00"/>
                </a:solidFill>
              </a:rPr>
              <a:t>preparation</a:t>
            </a:r>
            <a:r>
              <a:rPr lang="fr-FR" dirty="0" smtClean="0">
                <a:solidFill>
                  <a:srgbClr val="FFFF00"/>
                </a:solidFill>
              </a:rPr>
              <a:t>. </a:t>
            </a:r>
            <a:r>
              <a:rPr lang="fr-FR" dirty="0" err="1" smtClean="0">
                <a:solidFill>
                  <a:srgbClr val="FFFF00"/>
                </a:solidFill>
              </a:rPr>
              <a:t>Many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flows</a:t>
            </a:r>
            <a:r>
              <a:rPr lang="fr-FR" dirty="0" smtClean="0">
                <a:solidFill>
                  <a:srgbClr val="FFFF00"/>
                </a:solidFill>
              </a:rPr>
              <a:t> but </a:t>
            </a:r>
            <a:r>
              <a:rPr lang="fr-FR" u="sng" dirty="0" err="1" smtClean="0">
                <a:solidFill>
                  <a:srgbClr val="FFFF00"/>
                </a:solidFill>
              </a:rPr>
              <a:t>see</a:t>
            </a:r>
            <a:r>
              <a:rPr lang="fr-FR" u="sng" dirty="0" err="1" smtClean="0">
                <a:solidFill>
                  <a:srgbClr val="FFFF00"/>
                </a:solidFill>
              </a:rPr>
              <a:t>d</a:t>
            </a:r>
            <a:r>
              <a:rPr lang="fr-FR" u="sng" dirty="0" smtClean="0">
                <a:solidFill>
                  <a:srgbClr val="FFFF00"/>
                </a:solidFill>
              </a:rPr>
              <a:t> for more </a:t>
            </a:r>
            <a:r>
              <a:rPr lang="fr-FR" u="sng" err="1" smtClean="0">
                <a:solidFill>
                  <a:srgbClr val="FFFF00"/>
                </a:solidFill>
              </a:rPr>
              <a:t>ambitious</a:t>
            </a:r>
            <a:r>
              <a:rPr lang="fr-FR" u="sng" smtClean="0">
                <a:solidFill>
                  <a:srgbClr val="FFFF00"/>
                </a:solidFill>
              </a:rPr>
              <a:t> radiodetection </a:t>
            </a:r>
            <a:r>
              <a:rPr lang="fr-FR" u="sng" dirty="0" err="1" smtClean="0">
                <a:solidFill>
                  <a:srgbClr val="FFFF00"/>
                </a:solidFill>
              </a:rPr>
              <a:t>projects</a:t>
            </a:r>
            <a:r>
              <a:rPr lang="fr-FR" dirty="0" smtClean="0">
                <a:solidFill>
                  <a:srgbClr val="FFFF00"/>
                </a:solidFill>
              </a:rPr>
              <a:t>!</a:t>
            </a:r>
            <a:endParaRPr lang="fr-FR" dirty="0" smtClean="0">
              <a:solidFill>
                <a:srgbClr val="FFFF00"/>
              </a:solidFill>
            </a:endParaRPr>
          </a:p>
          <a:p>
            <a:r>
              <a:rPr lang="fr-FR" dirty="0" err="1" smtClean="0">
                <a:solidFill>
                  <a:srgbClr val="FFFF00"/>
                </a:solidFill>
              </a:rPr>
              <a:t>Next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step</a:t>
            </a:r>
            <a:r>
              <a:rPr lang="fr-FR" dirty="0" smtClean="0">
                <a:solidFill>
                  <a:srgbClr val="FFFF00"/>
                </a:solidFill>
              </a:rPr>
              <a:t>: GRANDproto35 (</a:t>
            </a:r>
            <a:r>
              <a:rPr lang="fr-FR" dirty="0" err="1" smtClean="0">
                <a:solidFill>
                  <a:srgbClr val="FFFF00"/>
                </a:solidFill>
              </a:rPr>
              <a:t>larger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efficiency</a:t>
            </a:r>
            <a:r>
              <a:rPr lang="fr-FR" dirty="0" smtClean="0">
                <a:solidFill>
                  <a:srgbClr val="FFFF00"/>
                </a:solidFill>
              </a:rPr>
              <a:t> &amp; </a:t>
            </a:r>
            <a:r>
              <a:rPr lang="fr-FR" dirty="0" err="1" smtClean="0">
                <a:solidFill>
                  <a:srgbClr val="FFFF00"/>
                </a:solidFill>
              </a:rPr>
              <a:t>purity</a:t>
            </a:r>
            <a:r>
              <a:rPr lang="fr-FR" dirty="0" smtClean="0">
                <a:solidFill>
                  <a:srgbClr val="FFFF00"/>
                </a:solidFill>
              </a:rPr>
              <a:t>), </a:t>
            </a:r>
            <a:r>
              <a:rPr lang="fr-FR" dirty="0" err="1" smtClean="0">
                <a:solidFill>
                  <a:srgbClr val="FFFF00"/>
                </a:solidFill>
              </a:rPr>
              <a:t>starting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very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soon</a:t>
            </a:r>
            <a:endParaRPr lang="fr-FR" dirty="0" smtClean="0">
              <a:solidFill>
                <a:srgbClr val="FFFF00"/>
              </a:solidFill>
            </a:endParaRPr>
          </a:p>
          <a:p>
            <a:r>
              <a:rPr lang="fr-FR" dirty="0" err="1" smtClean="0">
                <a:solidFill>
                  <a:srgbClr val="FFFF00"/>
                </a:solidFill>
              </a:rPr>
              <a:t>Later</a:t>
            </a:r>
            <a:r>
              <a:rPr lang="fr-FR" dirty="0" smtClean="0">
                <a:solidFill>
                  <a:srgbClr val="FFFF00"/>
                </a:solidFill>
              </a:rPr>
              <a:t> on: GRAND [</a:t>
            </a:r>
            <a:r>
              <a:rPr lang="fr-FR" dirty="0" err="1" smtClean="0">
                <a:solidFill>
                  <a:srgbClr val="FFFF00"/>
                </a:solidFill>
              </a:rPr>
              <a:t>see</a:t>
            </a:r>
            <a:r>
              <a:rPr lang="fr-FR" dirty="0" smtClean="0">
                <a:solidFill>
                  <a:srgbClr val="FFFF00"/>
                </a:solidFill>
              </a:rPr>
              <a:t> C. Timmermans talk Saturday]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28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0" t="13885" r="27978" b="15781"/>
          <a:stretch/>
        </p:blipFill>
        <p:spPr>
          <a:xfrm>
            <a:off x="5017237" y="3293694"/>
            <a:ext cx="2749910" cy="271708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TREND EAS Candidates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3538736" cy="12527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2400" dirty="0" smtClean="0"/>
              <a:t>2013 </a:t>
            </a:r>
            <a:r>
              <a:rPr lang="fr-FR" sz="2400" dirty="0" smtClean="0"/>
              <a:t>data </a:t>
            </a:r>
          </a:p>
          <a:p>
            <a:pPr marL="0" indent="0" algn="ctr">
              <a:buNone/>
            </a:pPr>
            <a:r>
              <a:rPr lang="fr-FR" sz="2400" dirty="0" smtClean="0"/>
              <a:t>(NS polar, 125 DAQ </a:t>
            </a:r>
            <a:r>
              <a:rPr lang="fr-FR" sz="2400" dirty="0" err="1" smtClean="0"/>
              <a:t>days</a:t>
            </a:r>
            <a:r>
              <a:rPr lang="fr-FR" sz="2400" dirty="0" smtClean="0"/>
              <a:t>)</a:t>
            </a:r>
          </a:p>
          <a:p>
            <a:pPr marL="0" indent="0" algn="ctr">
              <a:buNone/>
            </a:pPr>
            <a:r>
              <a:rPr lang="fr-FR" sz="2400" dirty="0" smtClean="0"/>
              <a:t>14 candidates</a:t>
            </a:r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80928"/>
            <a:ext cx="3911366" cy="386256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4162886" y="1628800"/>
            <a:ext cx="4981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low</a:t>
            </a:r>
            <a:r>
              <a:rPr lang="fr-FR" dirty="0" smtClean="0"/>
              <a:t> stat BUT distribution </a:t>
            </a:r>
            <a:r>
              <a:rPr lang="fr-FR" dirty="0" err="1" smtClean="0"/>
              <a:t>differs</a:t>
            </a:r>
            <a:r>
              <a:rPr lang="fr-FR" dirty="0"/>
              <a:t> </a:t>
            </a:r>
            <a:r>
              <a:rPr lang="fr-FR" dirty="0" err="1"/>
              <a:t>significantly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smtClean="0"/>
              <a:t>EW polar, as </a:t>
            </a:r>
            <a:r>
              <a:rPr lang="fr-FR" dirty="0" err="1" smtClean="0"/>
              <a:t>expected</a:t>
            </a:r>
            <a:r>
              <a:rPr lang="fr-FR" dirty="0" smtClean="0"/>
              <a:t> for EAS.</a:t>
            </a:r>
            <a:endParaRPr lang="fr-FR" dirty="0"/>
          </a:p>
        </p:txBody>
      </p:sp>
      <p:grpSp>
        <p:nvGrpSpPr>
          <p:cNvPr id="26" name="Groupe 25"/>
          <p:cNvGrpSpPr/>
          <p:nvPr/>
        </p:nvGrpSpPr>
        <p:grpSpPr>
          <a:xfrm>
            <a:off x="1512365" y="2946430"/>
            <a:ext cx="6296040" cy="3142421"/>
            <a:chOff x="1512365" y="2960456"/>
            <a:chExt cx="6296040" cy="3142421"/>
          </a:xfrm>
        </p:grpSpPr>
        <p:grpSp>
          <p:nvGrpSpPr>
            <p:cNvPr id="11" name="Group 13"/>
            <p:cNvGrpSpPr/>
            <p:nvPr/>
          </p:nvGrpSpPr>
          <p:grpSpPr>
            <a:xfrm>
              <a:off x="4982530" y="3321539"/>
              <a:ext cx="2757820" cy="2781338"/>
              <a:chOff x="4458894" y="2985331"/>
              <a:chExt cx="3088546" cy="3067390"/>
            </a:xfrm>
          </p:grpSpPr>
          <p:grpSp>
            <p:nvGrpSpPr>
              <p:cNvPr id="12" name="Group 24"/>
              <p:cNvGrpSpPr/>
              <p:nvPr/>
            </p:nvGrpSpPr>
            <p:grpSpPr>
              <a:xfrm>
                <a:off x="4458894" y="2985331"/>
                <a:ext cx="3088546" cy="3067390"/>
                <a:chOff x="1008426" y="3181539"/>
                <a:chExt cx="3088546" cy="3067390"/>
              </a:xfrm>
            </p:grpSpPr>
            <p:sp>
              <p:nvSpPr>
                <p:cNvPr id="16" name="Oval 27"/>
                <p:cNvSpPr/>
                <p:nvPr/>
              </p:nvSpPr>
              <p:spPr>
                <a:xfrm>
                  <a:off x="1124684" y="3181539"/>
                  <a:ext cx="2972288" cy="2897996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Oval 28"/>
                <p:cNvSpPr/>
                <p:nvPr/>
              </p:nvSpPr>
              <p:spPr>
                <a:xfrm>
                  <a:off x="1716697" y="3718857"/>
                  <a:ext cx="1774154" cy="1747104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8" name="Straight Connector 29"/>
                <p:cNvCxnSpPr/>
                <p:nvPr/>
              </p:nvCxnSpPr>
              <p:spPr>
                <a:xfrm>
                  <a:off x="1008426" y="4569809"/>
                  <a:ext cx="3070218" cy="177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Oval 30"/>
                <p:cNvSpPr/>
                <p:nvPr/>
              </p:nvSpPr>
              <p:spPr>
                <a:xfrm>
                  <a:off x="2148188" y="4126494"/>
                  <a:ext cx="887078" cy="913170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0" name="Straight Connector 31"/>
                <p:cNvCxnSpPr>
                  <a:stCxn id="16" idx="0"/>
                </p:cNvCxnSpPr>
                <p:nvPr/>
              </p:nvCxnSpPr>
              <p:spPr>
                <a:xfrm flipH="1">
                  <a:off x="2573231" y="3181539"/>
                  <a:ext cx="37600" cy="306739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34"/>
                <p:cNvCxnSpPr/>
                <p:nvPr/>
              </p:nvCxnSpPr>
              <p:spPr>
                <a:xfrm>
                  <a:off x="1554434" y="3509627"/>
                  <a:ext cx="2170972" cy="216897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38"/>
                <p:cNvCxnSpPr/>
                <p:nvPr/>
              </p:nvCxnSpPr>
              <p:spPr>
                <a:xfrm flipH="1">
                  <a:off x="1402298" y="3561496"/>
                  <a:ext cx="2305794" cy="208555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50"/>
              <p:cNvSpPr txBox="1"/>
              <p:nvPr/>
            </p:nvSpPr>
            <p:spPr>
              <a:xfrm>
                <a:off x="6012160" y="3858540"/>
                <a:ext cx="3946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30°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Box 51"/>
              <p:cNvSpPr txBox="1"/>
              <p:nvPr/>
            </p:nvSpPr>
            <p:spPr>
              <a:xfrm>
                <a:off x="6392523" y="3581135"/>
                <a:ext cx="3946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>
                    <a:solidFill>
                      <a:schemeClr val="bg1"/>
                    </a:solidFill>
                  </a:rPr>
                  <a:t>6</a:t>
                </a:r>
                <a:r>
                  <a:rPr lang="fr-FR" sz="1200" dirty="0" smtClean="0">
                    <a:solidFill>
                      <a:schemeClr val="bg1"/>
                    </a:solidFill>
                  </a:rPr>
                  <a:t>0°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TextBox 52"/>
              <p:cNvSpPr txBox="1"/>
              <p:nvPr/>
            </p:nvSpPr>
            <p:spPr>
              <a:xfrm>
                <a:off x="6830208" y="3159969"/>
                <a:ext cx="3946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90°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4" name="ZoneTexte 23"/>
            <p:cNvSpPr txBox="1"/>
            <p:nvPr/>
          </p:nvSpPr>
          <p:spPr>
            <a:xfrm rot="20749993">
              <a:off x="1512365" y="5469459"/>
              <a:ext cx="20563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VERY PRELIMINARY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5004048" y="2960456"/>
              <a:ext cx="28043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 err="1" smtClean="0"/>
                <a:t>Simulated</a:t>
              </a:r>
              <a:r>
                <a:rPr lang="fr-FR" sz="1600" b="1" dirty="0" smtClean="0"/>
                <a:t> </a:t>
              </a:r>
              <a:r>
                <a:rPr lang="fr-FR" sz="1600" b="1" dirty="0" err="1" smtClean="0"/>
                <a:t>skymap</a:t>
              </a:r>
              <a:r>
                <a:rPr lang="fr-FR" sz="1600" b="1" dirty="0" smtClean="0"/>
                <a:t> p@1 10</a:t>
              </a:r>
              <a:r>
                <a:rPr lang="fr-FR" sz="1600" b="1" baseline="30000" dirty="0" smtClean="0"/>
                <a:t>17</a:t>
              </a:r>
              <a:r>
                <a:rPr lang="fr-FR" sz="1600" b="1" dirty="0" smtClean="0"/>
                <a:t>eV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79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869020"/>
            <a:ext cx="8250814" cy="416038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fr-FR" dirty="0" smtClean="0"/>
              <a:t>TREND-50 </a:t>
            </a:r>
            <a:r>
              <a:rPr lang="fr-FR" dirty="0" smtClean="0"/>
              <a:t>2013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340769"/>
            <a:ext cx="8229600" cy="1656184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Possible causes for </a:t>
            </a:r>
            <a:r>
              <a:rPr lang="fr-FR" dirty="0" err="1" smtClean="0"/>
              <a:t>much</a:t>
            </a:r>
            <a:r>
              <a:rPr lang="fr-FR" dirty="0" smtClean="0"/>
              <a:t> </a:t>
            </a:r>
            <a:r>
              <a:rPr lang="fr-FR" dirty="0" err="1" smtClean="0"/>
              <a:t>fewer</a:t>
            </a:r>
            <a:r>
              <a:rPr lang="fr-FR" dirty="0" smtClean="0"/>
              <a:t> candidates:</a:t>
            </a:r>
          </a:p>
          <a:p>
            <a:pPr lvl="1"/>
            <a:r>
              <a:rPr lang="fr-FR" dirty="0" err="1" smtClean="0"/>
              <a:t>Array</a:t>
            </a:r>
            <a:r>
              <a:rPr lang="fr-FR" dirty="0" smtClean="0"/>
              <a:t> maintenance </a:t>
            </a:r>
            <a:r>
              <a:rPr lang="fr-FR" dirty="0" err="1" smtClean="0"/>
              <a:t>degraded</a:t>
            </a:r>
            <a:r>
              <a:rPr lang="fr-FR" dirty="0" smtClean="0"/>
              <a:t> (&gt;30% </a:t>
            </a:r>
            <a:r>
              <a:rPr lang="fr-FR" dirty="0" err="1" smtClean="0"/>
              <a:t>antennas</a:t>
            </a:r>
            <a:r>
              <a:rPr lang="fr-FR" dirty="0" smtClean="0"/>
              <a:t> off)</a:t>
            </a:r>
          </a:p>
          <a:p>
            <a:pPr lvl="1"/>
            <a:r>
              <a:rPr lang="fr-FR" dirty="0" err="1" smtClean="0"/>
              <a:t>Bckgd</a:t>
            </a:r>
            <a:r>
              <a:rPr lang="fr-FR" dirty="0" smtClean="0"/>
              <a:t> noise </a:t>
            </a:r>
            <a:r>
              <a:rPr lang="fr-FR" dirty="0" err="1" smtClean="0"/>
              <a:t>significantly</a:t>
            </a:r>
            <a:r>
              <a:rPr lang="fr-FR" dirty="0" smtClean="0"/>
              <a:t> </a:t>
            </a:r>
            <a:r>
              <a:rPr lang="fr-FR" dirty="0" err="1" smtClean="0"/>
              <a:t>higher</a:t>
            </a:r>
            <a:r>
              <a:rPr lang="fr-FR" dirty="0" smtClean="0"/>
              <a:t>, affects DAQ </a:t>
            </a:r>
            <a:r>
              <a:rPr lang="fr-FR" dirty="0" err="1" smtClean="0"/>
              <a:t>duty</a:t>
            </a:r>
            <a:r>
              <a:rPr lang="fr-FR" dirty="0" smtClean="0"/>
              <a:t> cycle &amp; </a:t>
            </a:r>
            <a:r>
              <a:rPr lang="fr-FR" dirty="0" err="1" smtClean="0"/>
              <a:t>acceptance</a:t>
            </a:r>
            <a:r>
              <a:rPr lang="fr-FR" dirty="0" smtClean="0"/>
              <a:t> (</a:t>
            </a:r>
            <a:r>
              <a:rPr lang="fr-FR" dirty="0" err="1" smtClean="0"/>
              <a:t>environment</a:t>
            </a:r>
            <a:r>
              <a:rPr lang="fr-FR" dirty="0" smtClean="0"/>
              <a:t> </a:t>
            </a:r>
            <a:r>
              <a:rPr lang="fr-FR" dirty="0" err="1" smtClean="0"/>
              <a:t>cuts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1113548" y="3164520"/>
            <a:ext cx="4542100" cy="3410798"/>
          </a:xfrm>
          <a:prstGeom prst="rect">
            <a:avLst/>
          </a:prstGeom>
          <a:solidFill>
            <a:srgbClr val="4CD459">
              <a:alpha val="1098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44631" y="3164520"/>
            <a:ext cx="1872208" cy="3410798"/>
          </a:xfrm>
          <a:prstGeom prst="rect">
            <a:avLst/>
          </a:prstGeom>
          <a:solidFill>
            <a:srgbClr val="FAC090">
              <a:alpha val="2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36396" y="2953485"/>
            <a:ext cx="8755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/>
              <a:t>March 2011</a:t>
            </a:r>
            <a:endParaRPr lang="fr-FR" sz="11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3794457" y="2951366"/>
            <a:ext cx="7328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err="1" smtClean="0"/>
              <a:t>Aug</a:t>
            </a:r>
            <a:r>
              <a:rPr lang="fr-FR" sz="1100" b="1" dirty="0" smtClean="0"/>
              <a:t> 2012</a:t>
            </a:r>
            <a:endParaRPr lang="fr-FR" sz="11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248250" y="2951366"/>
            <a:ext cx="7232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err="1" smtClean="0"/>
              <a:t>Dec</a:t>
            </a:r>
            <a:r>
              <a:rPr lang="fr-FR" sz="1100" b="1" dirty="0" smtClean="0"/>
              <a:t> 2012</a:t>
            </a:r>
            <a:endParaRPr lang="fr-FR" sz="11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7130354" y="2939916"/>
            <a:ext cx="7729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err="1" smtClean="0"/>
              <a:t>June</a:t>
            </a:r>
            <a:r>
              <a:rPr lang="fr-FR" sz="1100" b="1" dirty="0" smtClean="0"/>
              <a:t> 2014</a:t>
            </a:r>
            <a:endParaRPr lang="fr-FR" sz="11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1711957" y="5911489"/>
            <a:ext cx="2010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&lt;</a:t>
            </a:r>
            <a:r>
              <a:rPr lang="fr-FR" b="1" dirty="0" err="1" smtClean="0">
                <a:solidFill>
                  <a:srgbClr val="FF0000"/>
                </a:solidFill>
              </a:rPr>
              <a:t>Coinc</a:t>
            </a:r>
            <a:r>
              <a:rPr lang="fr-FR" b="1" dirty="0" smtClean="0">
                <a:solidFill>
                  <a:srgbClr val="FF0000"/>
                </a:solidFill>
              </a:rPr>
              <a:t> rate&gt; ~15Hz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792953" y="5114849"/>
            <a:ext cx="235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&lt;</a:t>
            </a:r>
            <a:r>
              <a:rPr lang="fr-FR" b="1" dirty="0" err="1" smtClean="0">
                <a:solidFill>
                  <a:srgbClr val="FF0000"/>
                </a:solidFill>
              </a:rPr>
              <a:t>Coinc</a:t>
            </a:r>
            <a:r>
              <a:rPr lang="fr-FR" b="1" dirty="0" smtClean="0">
                <a:solidFill>
                  <a:srgbClr val="FF0000"/>
                </a:solidFill>
              </a:rPr>
              <a:t> rate&gt; ~100Hz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5940267" y="3717032"/>
            <a:ext cx="1253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2013-2014:</a:t>
            </a:r>
            <a:endParaRPr lang="fr-FR" dirty="0"/>
          </a:p>
          <a:p>
            <a:pPr algn="ctr"/>
            <a:r>
              <a:rPr lang="fr-FR" dirty="0"/>
              <a:t>NS </a:t>
            </a:r>
            <a:r>
              <a:rPr lang="fr-FR" dirty="0" smtClean="0"/>
              <a:t>polar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2383739" y="3645024"/>
            <a:ext cx="1781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2011: 2012: </a:t>
            </a:r>
          </a:p>
          <a:p>
            <a:pPr algn="ctr"/>
            <a:r>
              <a:rPr lang="fr-FR" dirty="0"/>
              <a:t>EW polar</a:t>
            </a:r>
          </a:p>
        </p:txBody>
      </p:sp>
    </p:spTree>
    <p:extLst>
      <p:ext uri="{BB962C8B-B14F-4D97-AF65-F5344CB8AC3E}">
        <p14:creationId xmlns:p14="http://schemas.microsoft.com/office/powerpoint/2010/main" val="204559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Radio background</a:t>
            </a:r>
            <a:endParaRPr lang="en-US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212934"/>
            <a:ext cx="3577357" cy="5420240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96752"/>
            <a:ext cx="3384376" cy="550843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444208" y="1624732"/>
            <a:ext cx="2699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Here</a:t>
            </a:r>
            <a:r>
              <a:rPr lang="fr-FR" dirty="0" smtClean="0"/>
              <a:t> </a:t>
            </a:r>
            <a:r>
              <a:rPr lang="fr-FR" dirty="0" err="1" smtClean="0"/>
              <a:t>selecting</a:t>
            </a:r>
            <a:r>
              <a:rPr lang="fr-FR" dirty="0" smtClean="0"/>
              <a:t> plane </a:t>
            </a:r>
            <a:r>
              <a:rPr lang="fr-FR" dirty="0" err="1" smtClean="0"/>
              <a:t>wavefronts</a:t>
            </a:r>
            <a:r>
              <a:rPr lang="fr-FR" dirty="0" smtClean="0"/>
              <a:t>  </a:t>
            </a:r>
            <a:r>
              <a:rPr lang="fr-FR" dirty="0" err="1" smtClean="0"/>
              <a:t>only</a:t>
            </a:r>
            <a:r>
              <a:rPr lang="fr-FR" dirty="0" smtClean="0"/>
              <a:t> (</a:t>
            </a:r>
            <a:r>
              <a:rPr lang="fr-FR" dirty="0" err="1" smtClean="0"/>
              <a:t>curvature</a:t>
            </a:r>
            <a:r>
              <a:rPr lang="fr-FR" dirty="0" smtClean="0"/>
              <a:t> radius&gt;500m)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Most </a:t>
            </a:r>
            <a:r>
              <a:rPr lang="fr-FR" dirty="0" err="1" smtClean="0"/>
              <a:t>events</a:t>
            </a:r>
            <a:r>
              <a:rPr lang="fr-FR" dirty="0" smtClean="0"/>
              <a:t> </a:t>
            </a:r>
            <a:r>
              <a:rPr lang="fr-FR" dirty="0" err="1" smtClean="0"/>
              <a:t>coming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specific</a:t>
            </a:r>
            <a:r>
              <a:rPr lang="fr-FR" dirty="0" smtClean="0"/>
              <a:t> directions (N,E,W) </a:t>
            </a:r>
            <a:r>
              <a:rPr lang="fr-FR" dirty="0" err="1" smtClean="0"/>
              <a:t>along</a:t>
            </a:r>
            <a:r>
              <a:rPr lang="fr-FR" dirty="0" smtClean="0"/>
              <a:t> horizon (</a:t>
            </a:r>
            <a:r>
              <a:rPr lang="fr-FR" dirty="0" err="1" smtClean="0"/>
              <a:t>static</a:t>
            </a:r>
            <a:r>
              <a:rPr lang="fr-FR" dirty="0" smtClean="0"/>
              <a:t> noise sources)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444925" y="1628800"/>
            <a:ext cx="1030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Log </a:t>
            </a:r>
            <a:r>
              <a:rPr lang="fr-FR" dirty="0" err="1" smtClean="0"/>
              <a:t>scale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444925" y="4221088"/>
            <a:ext cx="974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Lin </a:t>
            </a:r>
            <a:r>
              <a:rPr lang="fr-FR" dirty="0" err="1" smtClean="0"/>
              <a:t>scale</a:t>
            </a:r>
            <a:endParaRPr lang="en-US" dirty="0"/>
          </a:p>
        </p:txBody>
      </p:sp>
      <p:sp>
        <p:nvSpPr>
          <p:cNvPr id="11" name="ZoneTexte 10"/>
          <p:cNvSpPr txBox="1"/>
          <p:nvPr/>
        </p:nvSpPr>
        <p:spPr>
          <a:xfrm>
            <a:off x="3275856" y="364502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North</a:t>
            </a:r>
            <a:endParaRPr 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4085427" y="3645024"/>
            <a:ext cx="660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West</a:t>
            </a:r>
            <a:endParaRPr lang="en-US" dirty="0"/>
          </a:p>
        </p:txBody>
      </p:sp>
      <p:sp>
        <p:nvSpPr>
          <p:cNvPr id="13" name="ZoneTexte 12"/>
          <p:cNvSpPr txBox="1"/>
          <p:nvPr/>
        </p:nvSpPr>
        <p:spPr>
          <a:xfrm>
            <a:off x="4703138" y="3645024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South</a:t>
            </a:r>
            <a:endParaRPr 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5423283" y="3645024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East</a:t>
            </a:r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932238" y="1244252"/>
            <a:ext cx="1919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Zenith</a:t>
            </a:r>
            <a:r>
              <a:rPr lang="fr-FR" dirty="0" smtClean="0"/>
              <a:t> distribution</a:t>
            </a:r>
            <a:endParaRPr lang="en-US" dirty="0"/>
          </a:p>
        </p:txBody>
      </p:sp>
      <p:sp>
        <p:nvSpPr>
          <p:cNvPr id="15" name="ZoneTexte 14"/>
          <p:cNvSpPr txBox="1"/>
          <p:nvPr/>
        </p:nvSpPr>
        <p:spPr>
          <a:xfrm>
            <a:off x="4139952" y="1259468"/>
            <a:ext cx="2108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Azimuth</a:t>
            </a:r>
            <a:r>
              <a:rPr lang="fr-FR" dirty="0" smtClean="0"/>
              <a:t>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80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2646</TotalTime>
  <Words>1711</Words>
  <Application>Microsoft Office PowerPoint</Application>
  <PresentationFormat>Affichage à l'écran (4:3)</PresentationFormat>
  <Paragraphs>370</Paragraphs>
  <Slides>28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Autonomous detection of air showers with the TREND radio-array</vt:lpstr>
      <vt:lpstr>Motivations for the TREND experiment (as of 2008)</vt:lpstr>
      <vt:lpstr>TREND genesis (2007-2008)</vt:lpstr>
      <vt:lpstr>The TREND site</vt:lpstr>
      <vt:lpstr>The 21cm array</vt:lpstr>
      <vt:lpstr>Présentation PowerPoint</vt:lpstr>
      <vt:lpstr>Présentation PowerPoint</vt:lpstr>
      <vt:lpstr>Radio background</vt:lpstr>
      <vt:lpstr>Discriminating parameters</vt:lpstr>
      <vt:lpstr>Cut efficiency:  from 7.3 108 coincidences to 574 EAS candidates </vt:lpstr>
      <vt:lpstr>TREND EAS  candidates</vt:lpstr>
      <vt:lpstr>TREND real-time event simulation</vt:lpstr>
      <vt:lpstr>TREND calibration [S. Le Coz, V. Niess]</vt:lpstr>
      <vt:lpstr>TREND calibration</vt:lpstr>
      <vt:lpstr>Gain correction</vt:lpstr>
      <vt:lpstr>Cut efficiency  evaluated from 1862 simulated events  inserted in data stream</vt:lpstr>
      <vt:lpstr>Results</vt:lpstr>
      <vt:lpstr>Présentation PowerPoint</vt:lpstr>
      <vt:lpstr>Présentation PowerPoint</vt:lpstr>
      <vt:lpstr>TREND issues</vt:lpstr>
      <vt:lpstr>Next step: GRANDproto35</vt:lpstr>
      <vt:lpstr>GRANDproto radio array</vt:lpstr>
      <vt:lpstr>GRANDproto35  DAQ performances</vt:lpstr>
      <vt:lpstr>Présentation PowerPoint</vt:lpstr>
      <vt:lpstr>Présentation PowerPoint</vt:lpstr>
      <vt:lpstr>TREND EAS Candidates</vt:lpstr>
      <vt:lpstr>TREND-50 2013</vt:lpstr>
      <vt:lpstr>Radio background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lpnhe</dc:creator>
  <cp:lastModifiedBy>lpnhe</cp:lastModifiedBy>
  <cp:revision>170</cp:revision>
  <dcterms:created xsi:type="dcterms:W3CDTF">2017-08-09T03:53:29Z</dcterms:created>
  <dcterms:modified xsi:type="dcterms:W3CDTF">2017-08-17T22:03:15Z</dcterms:modified>
</cp:coreProperties>
</file>